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52" r:id="rId1"/>
    <p:sldMasterId id="2147483774" r:id="rId2"/>
  </p:sldMasterIdLst>
  <p:notesMasterIdLst>
    <p:notesMasterId r:id="rId18"/>
  </p:notesMasterIdLst>
  <p:handoutMasterIdLst>
    <p:handoutMasterId r:id="rId19"/>
  </p:handoutMasterIdLst>
  <p:sldIdLst>
    <p:sldId id="1030" r:id="rId3"/>
    <p:sldId id="959" r:id="rId4"/>
    <p:sldId id="876" r:id="rId5"/>
    <p:sldId id="961" r:id="rId6"/>
    <p:sldId id="1029" r:id="rId7"/>
    <p:sldId id="942" r:id="rId8"/>
    <p:sldId id="978" r:id="rId9"/>
    <p:sldId id="1024" r:id="rId10"/>
    <p:sldId id="980" r:id="rId11"/>
    <p:sldId id="1025" r:id="rId12"/>
    <p:sldId id="1026" r:id="rId13"/>
    <p:sldId id="1027" r:id="rId14"/>
    <p:sldId id="1028" r:id="rId15"/>
    <p:sldId id="1032" r:id="rId16"/>
    <p:sldId id="1033" r:id="rId17"/>
  </p:sldIdLst>
  <p:sldSz cx="9144000" cy="6858000" type="screen4x3"/>
  <p:notesSz cx="9799638" cy="6735763"/>
  <p:defaultTextStyle>
    <a:defPPr>
      <a:defRPr lang="fi-FI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58">
          <p15:clr>
            <a:srgbClr val="A4A3A4"/>
          </p15:clr>
        </p15:guide>
        <p15:guide id="2" pos="285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CCFF"/>
    <a:srgbClr val="FFFFCC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Normaali tyyl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E9639D4-E3E2-4D34-9284-5A2195B3D0D7}" styleName="Vaalea tyyli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424" autoAdjust="0"/>
    <p:restoredTop sz="94660" autoAdjust="0"/>
  </p:normalViewPr>
  <p:slideViewPr>
    <p:cSldViewPr>
      <p:cViewPr varScale="1">
        <p:scale>
          <a:sx n="112" d="100"/>
          <a:sy n="112" d="100"/>
        </p:scale>
        <p:origin x="48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2" d="100"/>
          <a:sy n="42" d="100"/>
        </p:scale>
        <p:origin x="-939" y="-411"/>
      </p:cViewPr>
      <p:guideLst>
        <p:guide orient="horz" pos="2158"/>
        <p:guide pos="285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60567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8" y="-1588"/>
            <a:ext cx="4246563" cy="339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962" tIns="0" rIns="18962" bIns="0" numCol="1" anchor="t" anchorCtr="0" compatLnSpc="1">
            <a:prstTxWarp prst="textNoShape">
              <a:avLst/>
            </a:prstTxWarp>
          </a:bodyPr>
          <a:lstStyle>
            <a:lvl1pPr defTabSz="758825" eaLnBrk="0" hangingPunct="0">
              <a:defRPr sz="1000" i="1">
                <a:latin typeface="Times New Roman" pitchFamily="18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54663" y="-1588"/>
            <a:ext cx="4246562" cy="339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962" tIns="0" rIns="18962" bIns="0" numCol="1" anchor="t" anchorCtr="0" compatLnSpc="1">
            <a:prstTxWarp prst="textNoShape">
              <a:avLst/>
            </a:prstTxWarp>
          </a:bodyPr>
          <a:lstStyle>
            <a:lvl1pPr algn="r" defTabSz="758825" eaLnBrk="0" hangingPunct="0">
              <a:defRPr sz="1000" i="1">
                <a:latin typeface="Times New Roman" pitchFamily="18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24213" y="511175"/>
            <a:ext cx="3351212" cy="25130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03338" y="3198813"/>
            <a:ext cx="7192962" cy="303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3" tIns="45827" rIns="91653" bIns="458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1588" y="6396038"/>
            <a:ext cx="424656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962" tIns="0" rIns="18962" bIns="0" numCol="1" anchor="b" anchorCtr="0" compatLnSpc="1">
            <a:prstTxWarp prst="textNoShape">
              <a:avLst/>
            </a:prstTxWarp>
          </a:bodyPr>
          <a:lstStyle>
            <a:lvl1pPr defTabSz="758825" eaLnBrk="0" hangingPunct="0">
              <a:defRPr sz="1000" i="1">
                <a:latin typeface="Times New Roman" pitchFamily="18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54663" y="6396038"/>
            <a:ext cx="424656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962" tIns="0" rIns="18962" bIns="0" numCol="1" anchor="b" anchorCtr="0" compatLnSpc="1">
            <a:prstTxWarp prst="textNoShape">
              <a:avLst/>
            </a:prstTxWarp>
          </a:bodyPr>
          <a:lstStyle>
            <a:lvl1pPr algn="r" defTabSz="758825">
              <a:defRPr sz="1000" i="1">
                <a:latin typeface="Times New Roman" charset="0"/>
              </a:defRPr>
            </a:lvl1pPr>
          </a:lstStyle>
          <a:p>
            <a:fld id="{94C5451E-C8E2-3749-808D-76B08A46C69E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309942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1pPr>
    <a:lvl2pPr marL="4572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58825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758825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758825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758825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758825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7588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7588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7588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7588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608736B-2D5E-2A4B-85E9-720828AB045E}" type="slidenum">
              <a:rPr lang="fi-FI" sz="1000"/>
              <a:pPr/>
              <a:t>2</a:t>
            </a:fld>
            <a:endParaRPr lang="fi-FI" sz="100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i-FI">
              <a:latin typeface="Times New Roman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308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58825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758825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758825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758825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758825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7588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7588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7588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7588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20CB3B2-8D75-1B44-90BD-C7F2750BA672}" type="slidenum">
              <a:rPr lang="fi-FI" sz="1000"/>
              <a:pPr/>
              <a:t>3</a:t>
            </a:fld>
            <a:endParaRPr lang="fi-FI" sz="100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i-FI">
              <a:latin typeface="Times New Roman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5132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58825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758825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758825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758825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758825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7588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7588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7588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7588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5B829E9-A3C9-8747-A161-FF5989CC5898}" type="slidenum">
              <a:rPr lang="fi-FI" sz="1000"/>
              <a:pPr/>
              <a:t>6</a:t>
            </a:fld>
            <a:endParaRPr lang="fi-FI" sz="100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i-FI">
              <a:latin typeface="Times New Roman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0099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58825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758825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758825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758825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758825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7588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7588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7588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7588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A50EF22-9317-5646-A033-E4B27710A478}" type="slidenum">
              <a:rPr lang="fi-FI" sz="1000"/>
              <a:pPr/>
              <a:t>9</a:t>
            </a:fld>
            <a:endParaRPr lang="fi-FI" sz="10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i-FI">
              <a:latin typeface="Times New Roman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03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3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4.bin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JL_siniviiva_8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8" y="5730875"/>
            <a:ext cx="844073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8"/>
          <p:cNvGraphicFramePr>
            <a:graphicFrameLocks noChangeAspect="1"/>
          </p:cNvGraphicFramePr>
          <p:nvPr/>
        </p:nvGraphicFramePr>
        <p:xfrm>
          <a:off x="2559050" y="765175"/>
          <a:ext cx="3952875" cy="339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93" name="Photo Editor -valokuva" r:id="rId4" imgW="3952381" imgH="3390476" progId="">
                  <p:embed/>
                </p:oleObj>
              </mc:Choice>
              <mc:Fallback>
                <p:oleObj name="Photo Editor -valokuva" r:id="rId4" imgW="3952381" imgH="339047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9050" y="765175"/>
                        <a:ext cx="3952875" cy="339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25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03263" y="4495800"/>
            <a:ext cx="7737475" cy="609600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0013" y="5105400"/>
            <a:ext cx="6400800" cy="381000"/>
          </a:xfrm>
        </p:spPr>
        <p:txBody>
          <a:bodyPr/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BC3C4D-9F44-1549-8F16-92970D426DC3}" type="datetime1">
              <a:rPr lang="fi-FI"/>
              <a:pPr/>
              <a:t>23.11.2023</a:t>
            </a:fld>
            <a:endParaRPr lang="fi-FI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Suomen Jääkiekkoliitto / Erotuomarikoulutus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4FB35C-CB40-CB48-B963-A5FA7F5A7E40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2031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BD7E6D-C6FA-4849-B066-250F5A0158B4}" type="datetime1">
              <a:rPr lang="fi-FI"/>
              <a:pPr/>
              <a:t>23.11.2023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i-FI"/>
              <a:t>Suomen Jääkiekkoliitto / Erotuomarikoulutus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F8B61A-54E8-D141-A1C7-AFEA27EA5650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4710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smtClean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CBB5DD-F0E1-654F-A236-7A3F258021AF}" type="datetime1">
              <a:rPr lang="fi-FI"/>
              <a:pPr/>
              <a:t>23.11.2023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i-FI"/>
              <a:t>Suomen Jääkiekkoliitto / Erotuomarikoulutus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0197CA-B4E3-2848-B3E2-4A0C37CC57D2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098112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C4FDFF-9C2C-CB4B-B2CD-70247EEB906D}" type="datetime1">
              <a:rPr lang="fi-FI"/>
              <a:pPr/>
              <a:t>23.11.2023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i-FI"/>
              <a:t>Suomen Jääkiekkoliitto / Erotuomarikoulutus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8ABF84-A8CF-2844-AF09-7C803969C1D1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139594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515100" y="328613"/>
            <a:ext cx="1943100" cy="5386387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85800" y="328613"/>
            <a:ext cx="5676900" cy="5386387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191828-B51F-3046-B8AA-8F83759D7086}" type="datetime1">
              <a:rPr lang="fi-FI"/>
              <a:pPr/>
              <a:t>23.11.2023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i-FI"/>
              <a:t>Suomen Jääkiekkoliitto / Erotuomarikoulutus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174A97-7A41-BD4A-A3BA-C40A5D9EB6F0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5954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Otsikko, teksti ja ClipArt-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85800" y="328613"/>
            <a:ext cx="7051675" cy="9144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3810000" cy="41148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ClipArt-paikkamerkki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3810000" cy="4114800"/>
          </a:xfrm>
        </p:spPr>
        <p:txBody>
          <a:bodyPr/>
          <a:lstStyle/>
          <a:p>
            <a:pPr lvl="0"/>
            <a:endParaRPr lang="fi-FI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7F28C7-A8D7-7D46-8135-C1B681EC1807}" type="datetime1">
              <a:rPr lang="fi-FI"/>
              <a:pPr/>
              <a:t>23.11.2023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i-FI"/>
              <a:t>Suomen Jääkiekkoliitto / Erotuomarikoulutus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D14AB9-7561-6E47-8E6B-F63A6FB29B30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4782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Otsikko, teksti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85800" y="328613"/>
            <a:ext cx="7051675" cy="9144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3810000" cy="41148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1148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ED4613-10AE-B542-9AC9-8888C44757E2}" type="datetime1">
              <a:rPr lang="fi-FI"/>
              <a:pPr/>
              <a:t>23.11.2023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i-FI"/>
              <a:t>Suomen Jääkiekkoliitto / Erotuomarikoulutus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DA52F3-626E-0943-B473-4700ADCCD574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155590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tsikko ja taulu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85800" y="328613"/>
            <a:ext cx="7051675" cy="9144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aulukon paikkamerkki 2"/>
          <p:cNvSpPr>
            <a:spLocks noGrp="1"/>
          </p:cNvSpPr>
          <p:nvPr>
            <p:ph type="tbl"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pPr lvl="0"/>
            <a:endParaRPr lang="fi-FI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702B54-BFC1-6342-B328-E95C4E7D4535}" type="datetime1">
              <a:rPr lang="fi-FI"/>
              <a:pPr/>
              <a:t>23.11.2023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i-FI"/>
              <a:t>Suomen Jääkiekkoliitto / Erotuomarikoulutus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C4B2E0-2D39-9C40-ABC4-BAF26C80D62E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046475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16BE3A7-4FB4-584B-880C-F44441CFAD91}" type="datetime1">
              <a:rPr lang="fi-FI"/>
              <a:pPr/>
              <a:t>23.11.2023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Suomen Jääkiekkoliitto / Erotuomarikoulutus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06D72A-57F1-3B4B-B973-847CFA3B1417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478163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D44F49-A6A5-5A42-A534-14DDA0324FBD}" type="datetime1">
              <a:rPr lang="fi-FI"/>
              <a:pPr/>
              <a:t>23.11.2023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Suomen Jääkiekkoliitto / Erotuomarikoulutus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8697A7-5A49-1B4D-9BB6-ACE74C28D17B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617319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DAA52E-96F5-0742-A9F3-50B86C8B7318}" type="datetime1">
              <a:rPr lang="fi-FI"/>
              <a:pPr/>
              <a:t>23.11.2023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Suomen Jääkiekkoliitto / Erotuomarikoulutus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56EC42-5BE5-B947-AF5E-2F1F69C4DA04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7679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DCA221-8C1E-B54C-B246-3EF515D28ED6}" type="datetime1">
              <a:rPr lang="fi-FI"/>
              <a:pPr/>
              <a:t>23.11.2023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i-FI"/>
              <a:t>Suomen Jääkiekkoliitto / Erotuomarikoulutus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15B44F-0930-CE46-9DDD-0D6F1B7949D6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538945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A62E23-2A14-1746-BF8D-617971230089}" type="datetime1">
              <a:rPr lang="fi-FI"/>
              <a:pPr/>
              <a:t>23.11.2023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Suomen Jääkiekkoliitto / Erotuomarikoulutus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3D9878-F7A8-2B43-951A-EFCAC2A05B5F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055465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A0A4BA-15CA-494A-9663-430F6A0FCD0F}" type="datetime1">
              <a:rPr lang="fi-FI"/>
              <a:pPr/>
              <a:t>23.11.2023</a:t>
            </a:fld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Suomen Jääkiekkoliitto / Erotuomarikoulutus</a:t>
            </a: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3B803E-6FC9-044A-8C45-E7ADF42B79C3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88202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D87F5D-2C94-E64D-A63C-F3309E75604A}" type="datetime1">
              <a:rPr lang="fi-FI"/>
              <a:pPr/>
              <a:t>23.11.2023</a:t>
            </a:fld>
            <a:endParaRPr lang="fi-FI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Suomen Jääkiekkoliitto / Erotuomarikoulutus</a:t>
            </a:r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7A4C04-5328-2741-B809-9136682AD427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619048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D7842A-0504-4242-843C-5CF1D9CBCF66}" type="datetime1">
              <a:rPr lang="fi-FI"/>
              <a:pPr/>
              <a:t>23.11.2023</a:t>
            </a:fld>
            <a:endParaRPr lang="fi-FI"/>
          </a:p>
        </p:txBody>
      </p:sp>
      <p:sp>
        <p:nvSpPr>
          <p:cNvPr id="3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Suomen Jääkiekkoliitto / Erotuomarikoulutus</a:t>
            </a:r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A47637-5599-674B-A1C9-2077BD5C98D5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692972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2B5543-433E-7347-BEA3-E5E0B9C9E287}" type="datetime1">
              <a:rPr lang="fi-FI"/>
              <a:pPr/>
              <a:t>23.11.2023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Suomen Jääkiekkoliitto / Erotuomarikoulutus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BACB50-5188-9244-A139-FA17277250A2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132407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smtClean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738772-9DD6-3640-AA8C-2AA48B1DA0A6}" type="datetime1">
              <a:rPr lang="fi-FI"/>
              <a:pPr/>
              <a:t>23.11.2023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Suomen Jääkiekkoliitto / Erotuomarikoulutus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EC13AC-7674-8D49-BCD9-7B67A7F56C6D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560295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B4C69F-4EF7-2F43-8C84-424A230E6221}" type="datetime1">
              <a:rPr lang="fi-FI"/>
              <a:pPr/>
              <a:t>23.11.2023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Suomen Jääkiekkoliitto / Erotuomarikoulutus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D1384C-8E1D-9042-B004-D18E34264417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189942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4C1928-C9F5-DD4E-BE32-2D861F4423DC}" type="datetime1">
              <a:rPr lang="fi-FI"/>
              <a:pPr/>
              <a:t>23.11.2023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Suomen Jääkiekkoliitto / Erotuomarikoulutus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EFE671-F1C7-C743-A5C9-5AB8FC07B9F7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03437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739B30-E506-194D-AE81-564D914E47CE}" type="datetime1">
              <a:rPr lang="fi-FI"/>
              <a:pPr/>
              <a:t>23.11.2023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i-FI"/>
              <a:t>Suomen Jääkiekkoliitto / Erotuomarikoulutus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859698-B278-F047-A8CA-F7AFB44F4664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21135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SJL_siniviiva_8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8" y="5730875"/>
            <a:ext cx="844073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Object 8"/>
          <p:cNvGraphicFramePr>
            <a:graphicFrameLocks noChangeAspect="1"/>
          </p:cNvGraphicFramePr>
          <p:nvPr/>
        </p:nvGraphicFramePr>
        <p:xfrm>
          <a:off x="7850188" y="260350"/>
          <a:ext cx="1184275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17" name="Photo Editor -valokuva" r:id="rId4" imgW="3952381" imgH="3390476" progId="">
                  <p:embed/>
                </p:oleObj>
              </mc:Choice>
              <mc:Fallback>
                <p:oleObj name="Photo Editor -valokuva" r:id="rId4" imgW="3952381" imgH="339047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0188" y="260350"/>
                        <a:ext cx="1184275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5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543522-63B4-B24B-BD22-922255A68961}" type="datetime1">
              <a:rPr lang="fi-FI"/>
              <a:pPr/>
              <a:t>23.11.2023</a:t>
            </a:fld>
            <a:endParaRPr lang="fi-FI"/>
          </a:p>
        </p:txBody>
      </p:sp>
      <p:sp>
        <p:nvSpPr>
          <p:cNvPr id="6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Suomen Jääkiekkoliitto / Erotuomarikoulutus</a:t>
            </a:r>
          </a:p>
        </p:txBody>
      </p:sp>
      <p:sp>
        <p:nvSpPr>
          <p:cNvPr id="7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B538AB-9B81-5C4E-A538-A6F1BE042723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81664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SJL_siniviiva_8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8" y="5730875"/>
            <a:ext cx="844073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Object 8"/>
          <p:cNvGraphicFramePr>
            <a:graphicFrameLocks noChangeAspect="1"/>
          </p:cNvGraphicFramePr>
          <p:nvPr/>
        </p:nvGraphicFramePr>
        <p:xfrm>
          <a:off x="7850188" y="260350"/>
          <a:ext cx="1184275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41" name="Photo Editor -valokuva" r:id="rId4" imgW="3952381" imgH="3390476" progId="">
                  <p:embed/>
                </p:oleObj>
              </mc:Choice>
              <mc:Fallback>
                <p:oleObj name="Photo Editor -valokuva" r:id="rId4" imgW="3952381" imgH="339047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0188" y="260350"/>
                        <a:ext cx="1184275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5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11D7C6-C2C7-0C4F-BB42-D6BEDAF94CDB}" type="datetime1">
              <a:rPr lang="fi-FI"/>
              <a:pPr/>
              <a:t>23.11.2023</a:t>
            </a:fld>
            <a:endParaRPr lang="fi-FI"/>
          </a:p>
        </p:txBody>
      </p:sp>
      <p:sp>
        <p:nvSpPr>
          <p:cNvPr id="6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Suomen Jääkiekkoliitto / Erotuomarikoulutus</a:t>
            </a:r>
          </a:p>
        </p:txBody>
      </p:sp>
      <p:sp>
        <p:nvSpPr>
          <p:cNvPr id="7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A53FE0-4998-C448-B9FF-C9A917F7A432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71697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29D4D9-BB5E-814F-9596-68F2BCF10ECE}" type="datetime1">
              <a:rPr lang="fi-FI"/>
              <a:pPr/>
              <a:t>23.11.2023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i-FI"/>
              <a:t>Suomen Jääkiekkoliitto / Erotuomarikoulutus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688E6C-17A2-6947-93F6-ADCA0E0915B1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99047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1285F6-94A1-D147-97AD-CC68140B14A6}" type="datetime1">
              <a:rPr lang="fi-FI"/>
              <a:pPr/>
              <a:t>23.11.2023</a:t>
            </a:fld>
            <a:endParaRPr lang="fi-FI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i-FI"/>
              <a:t>Suomen Jääkiekkoliitto / Erotuomarikoulutus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8C977C-54AD-2C4E-8B11-02F3CEF28FFE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71341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D911B8-22D9-7545-9961-48591FBF690D}" type="datetime1">
              <a:rPr lang="fi-FI"/>
              <a:pPr/>
              <a:t>23.11.2023</a:t>
            </a:fld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i-FI"/>
              <a:t>Suomen Jääkiekkoliitto / Erotuomarikoulutus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E6D318-1556-F74C-981B-D639608FB2D4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53472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DA2EFF-FAC9-8F47-BC4B-6D3C2D4DF4A4}" type="datetime1">
              <a:rPr lang="fi-FI"/>
              <a:pPr/>
              <a:t>23.11.2023</a:t>
            </a:fld>
            <a:endParaRPr lang="fi-FI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i-FI"/>
              <a:t>Suomen Jääkiekkoliitto / Erotuomarikoulutus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44D8E0-14C1-864B-8804-E9A906993CF5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9237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28613"/>
            <a:ext cx="70516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Muokkaa perustyyl. napsautt.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1028" name="Picture 4" descr="SJL_siniviiva_85"/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8" y="5730875"/>
            <a:ext cx="844073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149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3263" y="6248400"/>
            <a:ext cx="1898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66CC"/>
                </a:solidFill>
              </a:defRPr>
            </a:lvl1pPr>
          </a:lstStyle>
          <a:p>
            <a:fld id="{15FAC688-C18A-164E-AD52-FCB9964814D2}" type="datetime1">
              <a:rPr lang="fi-FI"/>
              <a:pPr/>
              <a:t>23.11.2023</a:t>
            </a:fld>
            <a:endParaRPr lang="fi-FI"/>
          </a:p>
        </p:txBody>
      </p:sp>
      <p:sp>
        <p:nvSpPr>
          <p:cNvPr id="19149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65475" y="6248400"/>
            <a:ext cx="2813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0066CC"/>
                </a:solidFill>
              </a:defRPr>
            </a:lvl1pPr>
          </a:lstStyle>
          <a:p>
            <a:r>
              <a:rPr lang="fi-FI"/>
              <a:t>Suomen Jääkiekkoliitto / Erotuomarikoulutus</a:t>
            </a:r>
          </a:p>
        </p:txBody>
      </p:sp>
      <p:sp>
        <p:nvSpPr>
          <p:cNvPr id="19149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42088" y="6248400"/>
            <a:ext cx="1898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66CC"/>
                </a:solidFill>
              </a:defRPr>
            </a:lvl1pPr>
          </a:lstStyle>
          <a:p>
            <a:fld id="{18DD9E8F-A596-EC4A-951A-5638D177AD7D}" type="slidenum">
              <a:rPr lang="fi-FI"/>
              <a:pPr/>
              <a:t>‹#›</a:t>
            </a:fld>
            <a:endParaRPr lang="fi-FI"/>
          </a:p>
        </p:txBody>
      </p:sp>
      <p:graphicFrame>
        <p:nvGraphicFramePr>
          <p:cNvPr id="1032" name="Object 8"/>
          <p:cNvGraphicFramePr>
            <a:graphicFrameLocks noChangeAspect="1"/>
          </p:cNvGraphicFramePr>
          <p:nvPr/>
        </p:nvGraphicFramePr>
        <p:xfrm>
          <a:off x="7850188" y="260350"/>
          <a:ext cx="1184275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Photo Editor -valokuva" r:id="rId20" imgW="3952381" imgH="3390476" progId="">
                  <p:embed/>
                </p:oleObj>
              </mc:Choice>
              <mc:Fallback>
                <p:oleObj name="Photo Editor -valokuva" r:id="rId20" imgW="3952381" imgH="3390476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0188" y="260350"/>
                        <a:ext cx="1184275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5441" r:id="rId1"/>
    <p:sldLayoutId id="2147485417" r:id="rId2"/>
    <p:sldLayoutId id="2147485418" r:id="rId3"/>
    <p:sldLayoutId id="2147485442" r:id="rId4"/>
    <p:sldLayoutId id="2147485443" r:id="rId5"/>
    <p:sldLayoutId id="2147485419" r:id="rId6"/>
    <p:sldLayoutId id="2147485420" r:id="rId7"/>
    <p:sldLayoutId id="2147485421" r:id="rId8"/>
    <p:sldLayoutId id="2147485422" r:id="rId9"/>
    <p:sldLayoutId id="2147485423" r:id="rId10"/>
    <p:sldLayoutId id="2147485424" r:id="rId11"/>
    <p:sldLayoutId id="2147485425" r:id="rId12"/>
    <p:sldLayoutId id="2147485426" r:id="rId13"/>
    <p:sldLayoutId id="2147485427" r:id="rId14"/>
    <p:sldLayoutId id="2147485428" r:id="rId15"/>
    <p:sldLayoutId id="2147485429" r:id="rId16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ＭＳ Ｐゴシック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MS PGothic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MS PGothic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MS PGothic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MS PGothic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ＭＳ Ｐゴシック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Otsikon paikkamerkki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Muokkaa perustyyl. napsautt.</a:t>
            </a:r>
          </a:p>
        </p:txBody>
      </p:sp>
      <p:sp>
        <p:nvSpPr>
          <p:cNvPr id="2051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fld id="{95E6D14B-6D96-8D4D-B004-F9847632E491}" type="datetime1">
              <a:rPr lang="fi-FI"/>
              <a:pPr/>
              <a:t>23.11.2023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r>
              <a:rPr lang="fi-FI"/>
              <a:t>Suomen Jääkiekkoliitto / Erotuomarikoulutus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E05A6137-A383-EB49-B38F-B6486E383391}" type="slidenum">
              <a:rPr lang="fi-FI"/>
              <a:pPr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30" r:id="rId1"/>
    <p:sldLayoutId id="2147485431" r:id="rId2"/>
    <p:sldLayoutId id="2147485432" r:id="rId3"/>
    <p:sldLayoutId id="2147485433" r:id="rId4"/>
    <p:sldLayoutId id="2147485434" r:id="rId5"/>
    <p:sldLayoutId id="2147485435" r:id="rId6"/>
    <p:sldLayoutId id="2147485436" r:id="rId7"/>
    <p:sldLayoutId id="2147485437" r:id="rId8"/>
    <p:sldLayoutId id="2147485438" r:id="rId9"/>
    <p:sldLayoutId id="2147485439" r:id="rId10"/>
    <p:sldLayoutId id="2147485440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0836" y="6362"/>
            <a:ext cx="3258964" cy="249676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b="1" dirty="0" smtClean="0">
                <a:solidFill>
                  <a:srgbClr val="0000FF"/>
                </a:solidFill>
              </a:rPr>
              <a:t>Kotkan jääkiekkoerotuomarit ry</a:t>
            </a:r>
            <a:endParaRPr lang="fi-FI" b="1" dirty="0">
              <a:solidFill>
                <a:srgbClr val="0000FF"/>
              </a:solidFill>
            </a:endParaRP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b="1" dirty="0" smtClean="0">
                <a:solidFill>
                  <a:srgbClr val="0000FF"/>
                </a:solidFill>
              </a:rPr>
              <a:t>Harrastekiekko </a:t>
            </a:r>
          </a:p>
          <a:p>
            <a:r>
              <a:rPr lang="fi-FI" b="1" dirty="0" smtClean="0">
                <a:solidFill>
                  <a:srgbClr val="0000FF"/>
                </a:solidFill>
              </a:rPr>
              <a:t>1</a:t>
            </a:r>
            <a:r>
              <a:rPr lang="fi-FI" b="1" dirty="0" smtClean="0">
                <a:solidFill>
                  <a:srgbClr val="0000FF"/>
                </a:solidFill>
              </a:rPr>
              <a:t>.11.2023 </a:t>
            </a:r>
            <a:r>
              <a:rPr lang="fi-FI" b="1" dirty="0" smtClean="0">
                <a:solidFill>
                  <a:srgbClr val="0000FF"/>
                </a:solidFill>
              </a:rPr>
              <a:t>Kotka</a:t>
            </a:r>
          </a:p>
          <a:p>
            <a:r>
              <a:rPr lang="fi-FI" b="1" dirty="0" smtClean="0">
                <a:solidFill>
                  <a:srgbClr val="0000FF"/>
                </a:solidFill>
              </a:rPr>
              <a:t>SÄÄNTÖTULKINNAT ja POIKKEUKSET</a:t>
            </a:r>
            <a:endParaRPr lang="fi-FI" b="1" dirty="0">
              <a:solidFill>
                <a:srgbClr val="0000FF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BE3A7-4FB4-584B-880C-F44441CFAD91}" type="datetime1">
              <a:rPr lang="fi-FI" smtClean="0"/>
              <a:pPr/>
              <a:t>23.11.2023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6D72A-57F1-3B4B-B973-847CFA3B1417}" type="slidenum">
              <a:rPr lang="fi-FI" smtClean="0"/>
              <a:pPr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3677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tsikko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7920038" cy="914400"/>
          </a:xfrm>
        </p:spPr>
        <p:txBody>
          <a:bodyPr/>
          <a:lstStyle/>
          <a:p>
            <a:r>
              <a:rPr lang="fi-FI" sz="2000">
                <a:latin typeface="Arial" charset="0"/>
                <a:ea typeface="ＭＳ Ｐゴシック" charset="0"/>
              </a:rPr>
              <a:t>RANGAISTUKSET</a:t>
            </a:r>
          </a:p>
        </p:txBody>
      </p:sp>
      <p:sp>
        <p:nvSpPr>
          <p:cNvPr id="18435" name="Sisällön paikkamerkki 2"/>
          <p:cNvSpPr>
            <a:spLocks noGrp="1"/>
          </p:cNvSpPr>
          <p:nvPr>
            <p:ph idx="1"/>
          </p:nvPr>
        </p:nvSpPr>
        <p:spPr>
          <a:xfrm>
            <a:off x="685800" y="1484313"/>
            <a:ext cx="7772400" cy="4230687"/>
          </a:xfrm>
        </p:spPr>
        <p:txBody>
          <a:bodyPr/>
          <a:lstStyle/>
          <a:p>
            <a:r>
              <a:rPr lang="fi-FI" sz="2400" u="sng" dirty="0">
                <a:latin typeface="Arial" charset="0"/>
                <a:ea typeface="ＭＳ Ｐゴシック" charset="0"/>
              </a:rPr>
              <a:t>Kolmas 2 minuutin </a:t>
            </a:r>
            <a:r>
              <a:rPr lang="fi-FI" sz="2400" dirty="0">
                <a:latin typeface="Arial" charset="0"/>
                <a:ea typeface="ＭＳ Ｐゴシック" charset="0"/>
              </a:rPr>
              <a:t>rangaistus aiheuttaa pelaajan poistamisen pelistä.</a:t>
            </a:r>
          </a:p>
          <a:p>
            <a:pPr lvl="1"/>
            <a:r>
              <a:rPr lang="fi-FI" sz="2000" dirty="0">
                <a:latin typeface="Arial" charset="0"/>
                <a:ea typeface="ＭＳ Ｐゴシック" charset="0"/>
              </a:rPr>
              <a:t>Sijainen istuu 3. rangaistuksen</a:t>
            </a:r>
          </a:p>
          <a:p>
            <a:pPr lvl="1"/>
            <a:r>
              <a:rPr lang="fi-FI" sz="2000" dirty="0">
                <a:latin typeface="Arial" charset="0"/>
                <a:ea typeface="ＭＳ Ｐゴシック" charset="0"/>
              </a:rPr>
              <a:t>”Pelin viivyttäminen - kiekko katsomoon” tai RL johtavia rangaistuksia ei lasketa </a:t>
            </a:r>
            <a:r>
              <a:rPr lang="fi-FI" sz="2000" dirty="0" smtClean="0">
                <a:latin typeface="Arial" charset="0"/>
                <a:ea typeface="ＭＳ Ｐゴシック" charset="0"/>
              </a:rPr>
              <a:t>2 min kertymään</a:t>
            </a:r>
            <a:r>
              <a:rPr lang="fi-FI" sz="2000" dirty="0">
                <a:latin typeface="Arial" charset="0"/>
                <a:ea typeface="ＭＳ Ｐゴシック" charset="0"/>
              </a:rPr>
              <a:t>.</a:t>
            </a:r>
          </a:p>
          <a:p>
            <a:r>
              <a:rPr lang="fi-FI" sz="2400" dirty="0">
                <a:latin typeface="Arial" charset="0"/>
                <a:ea typeface="ＭＳ Ｐゴシック" charset="0"/>
              </a:rPr>
              <a:t>Kaikki yhtäaikaiset samansuuruiset rangaistukset korvataan, eli peliä pyritään pelaamaan mahdollisimman monella pelaajalla kentällä. (Aina 5-5 jos mahdollista, jäähyt päättyvät sitten katkoilla</a:t>
            </a:r>
            <a:r>
              <a:rPr lang="fi-FI" sz="2400" dirty="0" smtClean="0">
                <a:latin typeface="Arial" charset="0"/>
                <a:ea typeface="ＭＳ Ｐゴシック" charset="0"/>
              </a:rPr>
              <a:t>)</a:t>
            </a:r>
          </a:p>
        </p:txBody>
      </p:sp>
      <p:sp>
        <p:nvSpPr>
          <p:cNvPr id="18436" name="Päivämäärän paikkamerkki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fi-FI" sz="1000" dirty="0" smtClean="0">
                <a:solidFill>
                  <a:srgbClr val="0066CC"/>
                </a:solidFill>
              </a:rPr>
              <a:t>1.11.2023</a:t>
            </a:r>
            <a:endParaRPr lang="fi-FI" sz="1000" dirty="0">
              <a:solidFill>
                <a:srgbClr val="0066CC"/>
              </a:solidFill>
            </a:endParaRPr>
          </a:p>
        </p:txBody>
      </p:sp>
      <p:sp>
        <p:nvSpPr>
          <p:cNvPr id="18437" name="Alatunnisteen paikkamerkki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fi-FI" sz="1000" dirty="0">
              <a:solidFill>
                <a:srgbClr val="0066CC"/>
              </a:solidFill>
            </a:endParaRPr>
          </a:p>
        </p:txBody>
      </p:sp>
      <p:sp>
        <p:nvSpPr>
          <p:cNvPr id="18438" name="Dian numeron paikkamerkki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BA8F62A-98F3-0F44-9E58-FA5AC76B5B8D}" type="slidenum">
              <a:rPr lang="fi-FI" sz="1000">
                <a:solidFill>
                  <a:srgbClr val="0066CC"/>
                </a:solidFill>
              </a:rPr>
              <a:pPr/>
              <a:t>10</a:t>
            </a:fld>
            <a:endParaRPr lang="fi-FI" sz="1000">
              <a:solidFill>
                <a:srgbClr val="0066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Otsikko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7920038" cy="914400"/>
          </a:xfrm>
        </p:spPr>
        <p:txBody>
          <a:bodyPr/>
          <a:lstStyle/>
          <a:p>
            <a:r>
              <a:rPr lang="fi-FI" sz="2000">
                <a:latin typeface="Arial" charset="0"/>
                <a:ea typeface="ＭＳ Ｐゴシック" charset="0"/>
              </a:rPr>
              <a:t>RANGAISTUKSET</a:t>
            </a:r>
          </a:p>
        </p:txBody>
      </p:sp>
      <p:sp>
        <p:nvSpPr>
          <p:cNvPr id="19459" name="Sisällön paikkamerkki 2"/>
          <p:cNvSpPr>
            <a:spLocks noGrp="1"/>
          </p:cNvSpPr>
          <p:nvPr>
            <p:ph idx="1"/>
          </p:nvPr>
        </p:nvSpPr>
        <p:spPr>
          <a:xfrm>
            <a:off x="685800" y="1484313"/>
            <a:ext cx="7772400" cy="4230687"/>
          </a:xfrm>
        </p:spPr>
        <p:txBody>
          <a:bodyPr/>
          <a:lstStyle/>
          <a:p>
            <a:r>
              <a:rPr lang="fi-FI" sz="2400" dirty="0">
                <a:latin typeface="Arial" charset="0"/>
                <a:ea typeface="ＭＳ Ｐゴシック" charset="0"/>
              </a:rPr>
              <a:t>Käytösrangaistus erotuomarin harkinnan mukaan 2 min tai 10 min.</a:t>
            </a:r>
          </a:p>
          <a:p>
            <a:pPr>
              <a:buFontTx/>
              <a:buNone/>
            </a:pPr>
            <a:endParaRPr lang="fi-FI" sz="2400" dirty="0">
              <a:latin typeface="Arial" charset="0"/>
              <a:ea typeface="ＭＳ Ｐゴシック" charset="0"/>
            </a:endParaRPr>
          </a:p>
          <a:p>
            <a:pPr lvl="1"/>
            <a:r>
              <a:rPr lang="fi-FI" sz="2000" dirty="0">
                <a:latin typeface="Arial" charset="0"/>
                <a:ea typeface="ＭＳ Ｐゴシック" charset="0"/>
              </a:rPr>
              <a:t>Kotkan kuntokiekko sarjassa </a:t>
            </a:r>
            <a:r>
              <a:rPr lang="fi-FI" sz="2000" b="1" u="sng" dirty="0">
                <a:latin typeface="Arial" charset="0"/>
                <a:ea typeface="ＭＳ Ｐゴシック" charset="0"/>
              </a:rPr>
              <a:t>tiukennettu</a:t>
            </a:r>
            <a:r>
              <a:rPr lang="fi-FI" sz="2000" dirty="0">
                <a:latin typeface="Arial" charset="0"/>
                <a:ea typeface="ＭＳ Ｐゴシック" charset="0"/>
              </a:rPr>
              <a:t> sääntöä niin, että </a:t>
            </a:r>
            <a:r>
              <a:rPr lang="fi-FI" sz="2000" u="sng" dirty="0">
                <a:latin typeface="Arial" charset="0"/>
                <a:ea typeface="ＭＳ Ｐゴシック" charset="0"/>
              </a:rPr>
              <a:t>10 min käytösrangaistuksen saanut pelaaja poistetaan </a:t>
            </a:r>
            <a:r>
              <a:rPr lang="fi-FI" sz="2000" u="sng" dirty="0" smtClean="0">
                <a:latin typeface="Arial" charset="0"/>
                <a:ea typeface="ＭＳ Ｐゴシック" charset="0"/>
              </a:rPr>
              <a:t>pelistä, eikä hän voi palata otteluun</a:t>
            </a:r>
            <a:r>
              <a:rPr lang="fi-FI" sz="2000" b="1" u="sng" dirty="0" smtClean="0">
                <a:latin typeface="Arial" charset="0"/>
                <a:ea typeface="ＭＳ Ｐゴシック" charset="0"/>
              </a:rPr>
              <a:t>. </a:t>
            </a:r>
          </a:p>
          <a:p>
            <a:pPr lvl="1"/>
            <a:r>
              <a:rPr lang="fi-FI" sz="2000" b="1" dirty="0" smtClean="0">
                <a:latin typeface="Arial" charset="0"/>
                <a:ea typeface="ＭＳ Ｐゴシック" charset="0"/>
              </a:rPr>
              <a:t>Lisäksi </a:t>
            </a:r>
            <a:r>
              <a:rPr lang="fi-FI" sz="2000" b="1" dirty="0">
                <a:latin typeface="Arial" charset="0"/>
                <a:ea typeface="ＭＳ Ｐゴシック" charset="0"/>
              </a:rPr>
              <a:t>pelaajalle pelaaja saa yhden ottelun </a:t>
            </a:r>
            <a:r>
              <a:rPr lang="fi-FI" sz="2000" b="1" dirty="0" smtClean="0">
                <a:latin typeface="Arial" charset="0"/>
                <a:ea typeface="ＭＳ Ｐゴシック" charset="0"/>
              </a:rPr>
              <a:t>pelikiellon.</a:t>
            </a:r>
          </a:p>
          <a:p>
            <a:pPr lvl="1"/>
            <a:r>
              <a:rPr lang="fi-FI" sz="2000" dirty="0" smtClean="0">
                <a:latin typeface="Arial" charset="0"/>
                <a:ea typeface="ＭＳ Ｐゴシック" charset="0"/>
              </a:rPr>
              <a:t>Pelikielto kärsitään seuraavassa ottelussa</a:t>
            </a:r>
          </a:p>
          <a:p>
            <a:pPr lvl="1"/>
            <a:r>
              <a:rPr lang="fi-FI" sz="2000" dirty="0" smtClean="0">
                <a:latin typeface="Arial" charset="0"/>
                <a:ea typeface="ＭＳ Ｐゴシック" charset="0"/>
              </a:rPr>
              <a:t>Joukkue vastaa rangaistuksen kärsimisestä sekä pelaajien edustuskelpoisuudesta</a:t>
            </a:r>
          </a:p>
          <a:p>
            <a:pPr lvl="1"/>
            <a:r>
              <a:rPr lang="fi-FI" sz="2000" dirty="0" smtClean="0">
                <a:latin typeface="Arial" charset="0"/>
                <a:ea typeface="ＭＳ Ｐゴシック" charset="0"/>
              </a:rPr>
              <a:t>Pelikiellosta ilmoitetaan </a:t>
            </a:r>
            <a:r>
              <a:rPr lang="fi-FI" sz="2000" dirty="0" err="1" smtClean="0">
                <a:latin typeface="Arial" charset="0"/>
                <a:ea typeface="ＭＳ Ｐゴシック" charset="0"/>
              </a:rPr>
              <a:t>KotkaJet/Kuntokiekko</a:t>
            </a:r>
            <a:r>
              <a:rPr lang="fi-FI" sz="2000" dirty="0" smtClean="0">
                <a:latin typeface="Arial" charset="0"/>
                <a:ea typeface="ＭＳ Ｐゴシック" charset="0"/>
              </a:rPr>
              <a:t> </a:t>
            </a:r>
            <a:r>
              <a:rPr lang="fi-FI" sz="2000" dirty="0" err="1" smtClean="0">
                <a:latin typeface="Arial" charset="0"/>
                <a:ea typeface="ＭＳ Ｐゴシック" charset="0"/>
              </a:rPr>
              <a:t>whatsapp-ryhmässä</a:t>
            </a:r>
            <a:endParaRPr lang="fi-FI" sz="2000" dirty="0" smtClean="0">
              <a:latin typeface="Arial" charset="0"/>
              <a:ea typeface="ＭＳ Ｐゴシック" charset="0"/>
            </a:endParaRPr>
          </a:p>
        </p:txBody>
      </p:sp>
      <p:sp>
        <p:nvSpPr>
          <p:cNvPr id="19460" name="Päivämäärän paikkamerkki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fi-FI" sz="1000" dirty="0" smtClean="0">
                <a:solidFill>
                  <a:srgbClr val="0066CC"/>
                </a:solidFill>
              </a:rPr>
              <a:t>1.11.2023</a:t>
            </a:r>
            <a:endParaRPr lang="fi-FI" sz="1000" dirty="0">
              <a:solidFill>
                <a:srgbClr val="0066CC"/>
              </a:solidFill>
            </a:endParaRPr>
          </a:p>
        </p:txBody>
      </p:sp>
      <p:sp>
        <p:nvSpPr>
          <p:cNvPr id="19461" name="Alatunnisteen paikkamerkki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fi-FI" sz="1000" dirty="0">
              <a:solidFill>
                <a:srgbClr val="0066CC"/>
              </a:solidFill>
            </a:endParaRPr>
          </a:p>
        </p:txBody>
      </p:sp>
      <p:sp>
        <p:nvSpPr>
          <p:cNvPr id="19462" name="Dian numeron paikkamerkki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0CB181A-68D1-0840-A557-2ED615D23584}" type="slidenum">
              <a:rPr lang="fi-FI" sz="1000">
                <a:solidFill>
                  <a:srgbClr val="0066CC"/>
                </a:solidFill>
              </a:rPr>
              <a:pPr/>
              <a:t>11</a:t>
            </a:fld>
            <a:endParaRPr lang="fi-FI" sz="1000">
              <a:solidFill>
                <a:srgbClr val="0066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Otsikko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7920038" cy="914400"/>
          </a:xfrm>
        </p:spPr>
        <p:txBody>
          <a:bodyPr/>
          <a:lstStyle/>
          <a:p>
            <a:r>
              <a:rPr lang="fi-FI" sz="2000">
                <a:latin typeface="Arial" charset="0"/>
                <a:ea typeface="ＭＳ Ｐゴシック" charset="0"/>
              </a:rPr>
              <a:t>RANGAISTUKSET</a:t>
            </a:r>
          </a:p>
        </p:txBody>
      </p:sp>
      <p:sp>
        <p:nvSpPr>
          <p:cNvPr id="20483" name="Sisällön paikkamerkki 2"/>
          <p:cNvSpPr>
            <a:spLocks noGrp="1"/>
          </p:cNvSpPr>
          <p:nvPr>
            <p:ph idx="1"/>
          </p:nvPr>
        </p:nvSpPr>
        <p:spPr>
          <a:xfrm>
            <a:off x="683568" y="908720"/>
            <a:ext cx="7772400" cy="4230687"/>
          </a:xfrm>
        </p:spPr>
        <p:txBody>
          <a:bodyPr/>
          <a:lstStyle/>
          <a:p>
            <a:r>
              <a:rPr lang="fi-FI" sz="1800" b="1" dirty="0">
                <a:latin typeface="Arial" charset="0"/>
                <a:ea typeface="ＭＳ Ｐゴシック" charset="0"/>
              </a:rPr>
              <a:t>5 min + pelirangaistus</a:t>
            </a:r>
          </a:p>
          <a:p>
            <a:pPr lvl="1"/>
            <a:r>
              <a:rPr lang="fi-FI" sz="1800" dirty="0">
                <a:latin typeface="Arial" charset="0"/>
                <a:ea typeface="ＭＳ Ｐゴシック" charset="0"/>
              </a:rPr>
              <a:t>Pelaaja poistetaan pelistä, ei sijaista </a:t>
            </a:r>
            <a:r>
              <a:rPr lang="fi-FI" sz="1800" dirty="0" smtClean="0">
                <a:latin typeface="Arial" charset="0"/>
                <a:ea typeface="ＭＳ Ｐゴシック" charset="0"/>
              </a:rPr>
              <a:t>aitioon</a:t>
            </a:r>
          </a:p>
          <a:p>
            <a:pPr lvl="1"/>
            <a:r>
              <a:rPr lang="fi-FI" sz="1800" dirty="0" smtClean="0">
                <a:latin typeface="Arial" charset="0"/>
                <a:ea typeface="ＭＳ Ｐゴシック" charset="0"/>
                <a:sym typeface="Wingdings" charset="0"/>
              </a:rPr>
              <a:t>Kotkan kuntokiekko sarjassa pelaajalle tuomitaan vähintään </a:t>
            </a:r>
            <a:r>
              <a:rPr lang="fi-FI" sz="1800" b="1" dirty="0" smtClean="0">
                <a:latin typeface="Arial" charset="0"/>
                <a:ea typeface="ＭＳ Ｐゴシック" charset="0"/>
                <a:sym typeface="Wingdings" charset="0"/>
              </a:rPr>
              <a:t>2 </a:t>
            </a:r>
            <a:r>
              <a:rPr lang="fi-FI" sz="1800" b="1" dirty="0">
                <a:latin typeface="Arial" charset="0"/>
                <a:ea typeface="ＭＳ Ｐゴシック" charset="0"/>
                <a:sym typeface="Wingdings" charset="0"/>
              </a:rPr>
              <a:t>pelin </a:t>
            </a:r>
            <a:r>
              <a:rPr lang="fi-FI" sz="1800" b="1" dirty="0" smtClean="0">
                <a:latin typeface="Arial" charset="0"/>
                <a:ea typeface="ＭＳ Ｐゴシック" charset="0"/>
                <a:sym typeface="Wingdings" charset="0"/>
              </a:rPr>
              <a:t>pelikielto</a:t>
            </a:r>
            <a:endParaRPr lang="fi-FI" sz="1800" b="1" dirty="0">
              <a:latin typeface="Arial" charset="0"/>
              <a:ea typeface="ＭＳ Ｐゴシック" charset="0"/>
              <a:sym typeface="Wingdings" charset="0"/>
            </a:endParaRPr>
          </a:p>
          <a:p>
            <a:pPr lvl="1"/>
            <a:r>
              <a:rPr lang="fi-FI" sz="1800" dirty="0">
                <a:latin typeface="Arial" charset="0"/>
                <a:ea typeface="ＭＳ Ｐゴシック" charset="0"/>
                <a:sym typeface="Wingdings" charset="0"/>
              </a:rPr>
              <a:t>K</a:t>
            </a:r>
            <a:r>
              <a:rPr lang="fi-FI" sz="1800" dirty="0" smtClean="0">
                <a:latin typeface="Arial" charset="0"/>
                <a:ea typeface="ＭＳ Ｐゴシック" charset="0"/>
                <a:sym typeface="Wingdings" charset="0"/>
              </a:rPr>
              <a:t>urinpitäjä ilmoittaa, mikäli teosta seuraa enemmän pelikieltoa, käsittelyn </a:t>
            </a:r>
            <a:r>
              <a:rPr lang="fi-FI" sz="1800" dirty="0">
                <a:latin typeface="Arial" charset="0"/>
                <a:ea typeface="ＭＳ Ｐゴシック" charset="0"/>
                <a:sym typeface="Wingdings" charset="0"/>
              </a:rPr>
              <a:t>jälkeen.</a:t>
            </a:r>
          </a:p>
          <a:p>
            <a:pPr lvl="1"/>
            <a:r>
              <a:rPr lang="fi-FI" sz="1800" dirty="0">
                <a:latin typeface="Arial" charset="0"/>
                <a:ea typeface="ＭＳ Ｐゴシック" charset="0"/>
                <a:sym typeface="Wingdings" charset="0"/>
              </a:rPr>
              <a:t>Maalivahti saa jatkaa peliä, jos vain yksi maalivahti </a:t>
            </a:r>
            <a:r>
              <a:rPr lang="fi-FI" sz="1800" dirty="0" smtClean="0">
                <a:latin typeface="Arial" charset="0"/>
                <a:ea typeface="ＭＳ Ｐゴシック" charset="0"/>
                <a:sym typeface="Wingdings" charset="0"/>
              </a:rPr>
              <a:t>pöytäkirjassa</a:t>
            </a:r>
            <a:endParaRPr lang="fi-FI" sz="1800" dirty="0">
              <a:latin typeface="Arial" charset="0"/>
              <a:ea typeface="ＭＳ Ｐゴシック" charset="0"/>
              <a:sym typeface="Wingdings" charset="0"/>
            </a:endParaRPr>
          </a:p>
          <a:p>
            <a:pPr lvl="1"/>
            <a:r>
              <a:rPr lang="fi-FI" sz="1800" dirty="0">
                <a:latin typeface="Arial" charset="0"/>
                <a:ea typeface="ＭＳ Ｐゴシック" charset="0"/>
              </a:rPr>
              <a:t>Pelikiellosta ilmoitetaan </a:t>
            </a:r>
            <a:r>
              <a:rPr lang="fi-FI" sz="1800" dirty="0" err="1">
                <a:latin typeface="Arial" charset="0"/>
                <a:ea typeface="ＭＳ Ｐゴシック" charset="0"/>
              </a:rPr>
              <a:t>KotkaJet/Kuntokiekko</a:t>
            </a:r>
            <a:r>
              <a:rPr lang="fi-FI" sz="1800" dirty="0">
                <a:latin typeface="Arial" charset="0"/>
                <a:ea typeface="ＭＳ Ｐゴシック" charset="0"/>
              </a:rPr>
              <a:t> </a:t>
            </a:r>
            <a:r>
              <a:rPr lang="fi-FI" sz="1800" dirty="0" err="1">
                <a:latin typeface="Arial" charset="0"/>
                <a:ea typeface="ＭＳ Ｐゴシック" charset="0"/>
              </a:rPr>
              <a:t>whatsapp-</a:t>
            </a:r>
            <a:r>
              <a:rPr lang="fi-FI" sz="1800" dirty="0" err="1" smtClean="0">
                <a:latin typeface="Arial" charset="0"/>
                <a:ea typeface="ＭＳ Ｐゴシック" charset="0"/>
              </a:rPr>
              <a:t>ryhmässä</a:t>
            </a:r>
            <a:endParaRPr lang="fi-FI" sz="1800" dirty="0">
              <a:latin typeface="Arial" charset="0"/>
              <a:ea typeface="ＭＳ Ｐゴシック" charset="0"/>
              <a:sym typeface="Wingdings" charset="0"/>
            </a:endParaRPr>
          </a:p>
          <a:p>
            <a:r>
              <a:rPr lang="fi-FI" sz="1800" b="1" dirty="0">
                <a:latin typeface="Arial" charset="0"/>
                <a:ea typeface="ＭＳ Ｐゴシック" charset="0"/>
              </a:rPr>
              <a:t>Ottelurangaistus (25 min)</a:t>
            </a:r>
          </a:p>
          <a:p>
            <a:pPr lvl="1"/>
            <a:r>
              <a:rPr lang="fi-FI" sz="1800" dirty="0">
                <a:latin typeface="Arial" charset="0"/>
                <a:ea typeface="ＭＳ Ｐゴシック" charset="0"/>
              </a:rPr>
              <a:t>Pelaaja poistetaan pelistä, ei sijaista </a:t>
            </a:r>
            <a:r>
              <a:rPr lang="fi-FI" sz="1800" dirty="0" smtClean="0">
                <a:latin typeface="Arial" charset="0"/>
                <a:ea typeface="ＭＳ Ｐゴシック" charset="0"/>
              </a:rPr>
              <a:t>aitioon</a:t>
            </a:r>
          </a:p>
          <a:p>
            <a:pPr lvl="1"/>
            <a:r>
              <a:rPr lang="fi-FI" sz="1800" dirty="0" smtClean="0">
                <a:latin typeface="Arial" charset="0"/>
                <a:ea typeface="ＭＳ Ｐゴシック" charset="0"/>
                <a:sym typeface="Wingdings" charset="0"/>
              </a:rPr>
              <a:t>Kotkan kuntokiekko sarjassa pelaajalle tuomitaan vähintään </a:t>
            </a:r>
            <a:r>
              <a:rPr lang="fi-FI" sz="1800" b="1" dirty="0" smtClean="0">
                <a:latin typeface="Arial" charset="0"/>
                <a:ea typeface="ＭＳ Ｐゴシック" charset="0"/>
                <a:sym typeface="Wingdings" charset="0"/>
              </a:rPr>
              <a:t>3 </a:t>
            </a:r>
            <a:r>
              <a:rPr lang="fi-FI" sz="1800" b="1" dirty="0">
                <a:latin typeface="Arial" charset="0"/>
                <a:ea typeface="ＭＳ Ｐゴシック" charset="0"/>
                <a:sym typeface="Wingdings" charset="0"/>
              </a:rPr>
              <a:t>pelin </a:t>
            </a:r>
            <a:r>
              <a:rPr lang="fi-FI" sz="1800" b="1" dirty="0" smtClean="0">
                <a:latin typeface="Arial" charset="0"/>
                <a:ea typeface="ＭＳ Ｐゴシック" charset="0"/>
                <a:sym typeface="Wingdings" charset="0"/>
              </a:rPr>
              <a:t>pelikielto</a:t>
            </a:r>
            <a:endParaRPr lang="fi-FI" sz="1800" dirty="0" smtClean="0">
              <a:latin typeface="Arial" charset="0"/>
              <a:ea typeface="ＭＳ Ｐゴシック" charset="0"/>
              <a:sym typeface="Wingdings" charset="0"/>
            </a:endParaRPr>
          </a:p>
          <a:p>
            <a:pPr lvl="1"/>
            <a:r>
              <a:rPr lang="fi-FI" sz="1800" dirty="0">
                <a:latin typeface="Arial" charset="0"/>
                <a:ea typeface="ＭＳ Ｐゴシック" charset="0"/>
                <a:sym typeface="Wingdings" charset="0"/>
              </a:rPr>
              <a:t>K</a:t>
            </a:r>
            <a:r>
              <a:rPr lang="fi-FI" sz="1800" dirty="0" smtClean="0">
                <a:latin typeface="Arial" charset="0"/>
                <a:ea typeface="ＭＳ Ｐゴシック" charset="0"/>
                <a:sym typeface="Wingdings" charset="0"/>
              </a:rPr>
              <a:t>urinpitäjä ilmoittaa, mikäli teosta seuraa enemmän pelikieltoa </a:t>
            </a:r>
            <a:r>
              <a:rPr lang="fi-FI" sz="1800" dirty="0">
                <a:latin typeface="Arial" charset="0"/>
                <a:ea typeface="ＭＳ Ｐゴシック" charset="0"/>
                <a:sym typeface="Wingdings" charset="0"/>
              </a:rPr>
              <a:t>käsittelyn </a:t>
            </a:r>
            <a:r>
              <a:rPr lang="fi-FI" sz="1800" dirty="0" smtClean="0">
                <a:latin typeface="Arial" charset="0"/>
                <a:ea typeface="ＭＳ Ｐゴシック" charset="0"/>
                <a:sym typeface="Wingdings" charset="0"/>
              </a:rPr>
              <a:t>jälkeen</a:t>
            </a:r>
            <a:endParaRPr lang="fi-FI" sz="1800" dirty="0">
              <a:latin typeface="Arial" charset="0"/>
              <a:ea typeface="ＭＳ Ｐゴシック" charset="0"/>
              <a:sym typeface="Wingdings" charset="0"/>
            </a:endParaRPr>
          </a:p>
          <a:p>
            <a:pPr lvl="1"/>
            <a:r>
              <a:rPr lang="fi-FI" sz="1800" dirty="0">
                <a:latin typeface="Arial" charset="0"/>
                <a:ea typeface="ＭＳ Ｐゴシック" charset="0"/>
                <a:sym typeface="Wingdings" charset="0"/>
              </a:rPr>
              <a:t>Maalivahti poistetaan pelistä, voidaan pukea </a:t>
            </a:r>
            <a:r>
              <a:rPr lang="fi-FI" sz="1800" dirty="0" smtClean="0">
                <a:latin typeface="Arial" charset="0"/>
                <a:ea typeface="ＭＳ Ｐゴシック" charset="0"/>
                <a:sym typeface="Wingdings" charset="0"/>
              </a:rPr>
              <a:t>kenttäpelaaja</a:t>
            </a:r>
          </a:p>
          <a:p>
            <a:pPr lvl="1"/>
            <a:r>
              <a:rPr lang="fi-FI" sz="1800" dirty="0">
                <a:latin typeface="Arial" charset="0"/>
                <a:ea typeface="ＭＳ Ｐゴシック" charset="0"/>
              </a:rPr>
              <a:t>Pelikiellosta ilmoitetaan </a:t>
            </a:r>
            <a:r>
              <a:rPr lang="fi-FI" sz="1800" dirty="0" err="1">
                <a:latin typeface="Arial" charset="0"/>
                <a:ea typeface="ＭＳ Ｐゴシック" charset="0"/>
              </a:rPr>
              <a:t>KotkaJet/Kuntokiekko</a:t>
            </a:r>
            <a:r>
              <a:rPr lang="fi-FI" sz="1800" dirty="0">
                <a:latin typeface="Arial" charset="0"/>
                <a:ea typeface="ＭＳ Ｐゴシック" charset="0"/>
              </a:rPr>
              <a:t> </a:t>
            </a:r>
            <a:r>
              <a:rPr lang="fi-FI" sz="1800" dirty="0" err="1">
                <a:latin typeface="Arial" charset="0"/>
                <a:ea typeface="ＭＳ Ｐゴシック" charset="0"/>
              </a:rPr>
              <a:t>whatsapp-</a:t>
            </a:r>
            <a:r>
              <a:rPr lang="fi-FI" sz="1800" dirty="0" err="1" smtClean="0">
                <a:latin typeface="Arial" charset="0"/>
                <a:ea typeface="ＭＳ Ｐゴシック" charset="0"/>
              </a:rPr>
              <a:t>ryhmässä</a:t>
            </a:r>
            <a:endParaRPr lang="fi-FI" sz="1800" dirty="0">
              <a:latin typeface="Arial" charset="0"/>
              <a:ea typeface="ＭＳ Ｐゴシック" charset="0"/>
              <a:sym typeface="Wingdings" charset="0"/>
            </a:endParaRPr>
          </a:p>
          <a:p>
            <a:pPr lvl="1"/>
            <a:endParaRPr lang="fi-FI" sz="1800" dirty="0">
              <a:latin typeface="Arial" charset="0"/>
              <a:ea typeface="ＭＳ Ｐゴシック" charset="0"/>
              <a:sym typeface="Wingdings" charset="0"/>
            </a:endParaRPr>
          </a:p>
          <a:p>
            <a:pPr>
              <a:buFontTx/>
              <a:buNone/>
            </a:pPr>
            <a:endParaRPr lang="fi-FI" sz="3600" dirty="0">
              <a:latin typeface="Arial" charset="0"/>
              <a:ea typeface="ＭＳ Ｐゴシック" charset="0"/>
            </a:endParaRPr>
          </a:p>
          <a:p>
            <a:pPr lvl="1"/>
            <a:endParaRPr lang="fi-FI" sz="2000" dirty="0">
              <a:latin typeface="Arial" charset="0"/>
              <a:ea typeface="ＭＳ Ｐゴシック" charset="0"/>
            </a:endParaRPr>
          </a:p>
          <a:p>
            <a:pPr>
              <a:buFontTx/>
              <a:buNone/>
            </a:pPr>
            <a:endParaRPr lang="fi-FI" dirty="0">
              <a:latin typeface="Arial" charset="0"/>
              <a:ea typeface="ＭＳ Ｐゴシック" charset="0"/>
            </a:endParaRPr>
          </a:p>
        </p:txBody>
      </p:sp>
      <p:sp>
        <p:nvSpPr>
          <p:cNvPr id="20484" name="Päivämäärän paikkamerkki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fi-FI" sz="1000" dirty="0" smtClean="0">
                <a:solidFill>
                  <a:srgbClr val="0066CC"/>
                </a:solidFill>
              </a:rPr>
              <a:t>1.11.2023</a:t>
            </a:r>
            <a:endParaRPr lang="fi-FI" sz="1000" dirty="0">
              <a:solidFill>
                <a:srgbClr val="0066CC"/>
              </a:solidFill>
            </a:endParaRPr>
          </a:p>
        </p:txBody>
      </p:sp>
      <p:sp>
        <p:nvSpPr>
          <p:cNvPr id="20485" name="Alatunnisteen paikkamerkki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fi-FI" sz="1000" dirty="0">
              <a:solidFill>
                <a:srgbClr val="0066CC"/>
              </a:solidFill>
            </a:endParaRPr>
          </a:p>
        </p:txBody>
      </p:sp>
      <p:sp>
        <p:nvSpPr>
          <p:cNvPr id="20486" name="Dian numeron paikkamerkki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D4FD979-3E68-534C-974D-678B71958AAF}" type="slidenum">
              <a:rPr lang="fi-FI" sz="1000">
                <a:solidFill>
                  <a:srgbClr val="0066CC"/>
                </a:solidFill>
              </a:rPr>
              <a:pPr/>
              <a:t>12</a:t>
            </a:fld>
            <a:endParaRPr lang="fi-FI" sz="1000" dirty="0">
              <a:solidFill>
                <a:srgbClr val="0066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latin typeface="Arial" charset="0"/>
                <a:ea typeface="ＭＳ Ｐゴシック" charset="0"/>
              </a:rPr>
              <a:t>Tämän kauden teemat ja painotukset Kotkan harrastekiekossa</a:t>
            </a:r>
          </a:p>
        </p:txBody>
      </p:sp>
      <p:sp>
        <p:nvSpPr>
          <p:cNvPr id="21507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>
                <a:latin typeface="Arial" charset="0"/>
                <a:ea typeface="ＭＳ Ｐゴシック" charset="0"/>
              </a:rPr>
              <a:t>Maila on tarkoitettu kiekon pelaamiseen -&gt; huitomisiin ja koukkuihin kiinnitetään huomiota. (ei myöskään ”maalinedustapeliä” </a:t>
            </a:r>
            <a:r>
              <a:rPr lang="fi-FI" dirty="0" smtClean="0">
                <a:latin typeface="Arial" charset="0"/>
                <a:ea typeface="ＭＳ Ｐゴシック" charset="0"/>
              </a:rPr>
              <a:t>ei poikittaista mailalla tai huitomisia.</a:t>
            </a:r>
            <a:r>
              <a:rPr lang="fi-FI" dirty="0">
                <a:latin typeface="Arial" charset="0"/>
                <a:ea typeface="ＭＳ Ｐゴシック" charset="0"/>
              </a:rPr>
              <a:t>)</a:t>
            </a:r>
          </a:p>
          <a:p>
            <a:r>
              <a:rPr lang="fi-FI" dirty="0">
                <a:latin typeface="Arial" charset="0"/>
                <a:ea typeface="ＭＳ Ｐゴシック" charset="0"/>
              </a:rPr>
              <a:t>Suunsoitto kuuluu muualle kuin ”kuntokiekkoiluun”</a:t>
            </a:r>
          </a:p>
          <a:p>
            <a:r>
              <a:rPr lang="fi-FI" dirty="0">
                <a:latin typeface="Arial" charset="0"/>
                <a:ea typeface="ＭＳ Ｐゴシック" charset="0"/>
              </a:rPr>
              <a:t>Kiinnitetään huomiota </a:t>
            </a:r>
            <a:r>
              <a:rPr lang="fi-FI" dirty="0" smtClean="0">
                <a:latin typeface="Arial" charset="0"/>
                <a:ea typeface="ＭＳ Ｐゴシック" charset="0"/>
              </a:rPr>
              <a:t>taklauksiin</a:t>
            </a:r>
            <a:r>
              <a:rPr lang="fi-FI" dirty="0">
                <a:latin typeface="Arial" charset="0"/>
                <a:ea typeface="ＭＳ Ｐゴシック" charset="0"/>
              </a:rPr>
              <a:t> </a:t>
            </a:r>
            <a:r>
              <a:rPr lang="fi-FI" dirty="0" smtClean="0">
                <a:latin typeface="Arial" charset="0"/>
                <a:ea typeface="ＭＳ Ｐゴシック" charset="0"/>
              </a:rPr>
              <a:t>(vahingossakaan </a:t>
            </a:r>
            <a:r>
              <a:rPr lang="fi-FI" dirty="0">
                <a:latin typeface="Arial" charset="0"/>
                <a:ea typeface="ＭＳ Ｐゴシック" charset="0"/>
              </a:rPr>
              <a:t>ei voi ajaa päin)</a:t>
            </a:r>
          </a:p>
          <a:p>
            <a:r>
              <a:rPr lang="fi-FI" dirty="0">
                <a:latin typeface="Arial" charset="0"/>
                <a:ea typeface="ＭＳ Ｐゴシック" charset="0"/>
              </a:rPr>
              <a:t>Joukkueella on oikeus sopia vastajoukkueen kanssa ”lainapelaajista”, jotta saadaan </a:t>
            </a:r>
            <a:r>
              <a:rPr lang="fi-FI" dirty="0" smtClean="0">
                <a:latin typeface="Arial" charset="0"/>
                <a:ea typeface="ＭＳ Ｐゴシック" charset="0"/>
              </a:rPr>
              <a:t>10 </a:t>
            </a:r>
            <a:r>
              <a:rPr lang="fi-FI" dirty="0">
                <a:latin typeface="Arial" charset="0"/>
                <a:ea typeface="ＭＳ Ｐゴシック" charset="0"/>
              </a:rPr>
              <a:t>kenttäpelaajaa </a:t>
            </a:r>
            <a:r>
              <a:rPr lang="fi-FI" dirty="0" smtClean="0">
                <a:latin typeface="Arial" charset="0"/>
                <a:ea typeface="ＭＳ Ｐゴシック" charset="0"/>
              </a:rPr>
              <a:t>kasaan</a:t>
            </a:r>
            <a:endParaRPr lang="fi-FI" dirty="0">
              <a:latin typeface="Arial" charset="0"/>
              <a:ea typeface="ＭＳ Ｐゴシック" charset="0"/>
            </a:endParaRPr>
          </a:p>
          <a:p>
            <a:r>
              <a:rPr lang="fi-FI" dirty="0">
                <a:latin typeface="Arial" charset="0"/>
                <a:ea typeface="ＭＳ Ｐゴシック" charset="0"/>
              </a:rPr>
              <a:t>Joukkueiden yhdysmiehet ovat velvollisia ilmoittamaan pelien perumisesta hyvissä </a:t>
            </a:r>
            <a:r>
              <a:rPr lang="fi-FI" dirty="0" smtClean="0">
                <a:latin typeface="Arial" charset="0"/>
                <a:ea typeface="ＭＳ Ｐゴシック" charset="0"/>
              </a:rPr>
              <a:t>ajoin, ei saman </a:t>
            </a:r>
            <a:r>
              <a:rPr lang="fi-FI" dirty="0">
                <a:latin typeface="Arial" charset="0"/>
                <a:ea typeface="ＭＳ Ｐゴシック" charset="0"/>
              </a:rPr>
              <a:t>päivän aikana.</a:t>
            </a:r>
          </a:p>
          <a:p>
            <a:r>
              <a:rPr lang="fi-FI" dirty="0">
                <a:latin typeface="Arial" charset="0"/>
                <a:ea typeface="ＭＳ Ｐゴシック" charset="0"/>
              </a:rPr>
              <a:t>Maksu </a:t>
            </a:r>
            <a:r>
              <a:rPr lang="fi-FI" dirty="0" smtClean="0">
                <a:latin typeface="Arial" charset="0"/>
                <a:ea typeface="ＭＳ Ｐゴシック" charset="0"/>
              </a:rPr>
              <a:t>tuomareille </a:t>
            </a:r>
            <a:r>
              <a:rPr lang="fi-FI" b="1" u="sng" dirty="0" smtClean="0">
                <a:latin typeface="Arial" charset="0"/>
                <a:ea typeface="ＭＳ Ｐゴシック" charset="0"/>
              </a:rPr>
              <a:t>(a’ 25€) </a:t>
            </a:r>
            <a:r>
              <a:rPr lang="fi-FI" dirty="0">
                <a:latin typeface="Arial" charset="0"/>
                <a:ea typeface="ＭＳ Ｐゴシック" charset="0"/>
              </a:rPr>
              <a:t>pitää toimittaa ennen </a:t>
            </a:r>
            <a:r>
              <a:rPr lang="fi-FI" dirty="0" smtClean="0">
                <a:latin typeface="Arial" charset="0"/>
                <a:ea typeface="ＭＳ Ｐゴシック" charset="0"/>
              </a:rPr>
              <a:t>peliä, mikäli paikalla vain yksi tuomari niin korvaus </a:t>
            </a:r>
            <a:r>
              <a:rPr lang="fi-FI" b="1" u="sng" dirty="0" smtClean="0">
                <a:latin typeface="Arial" charset="0"/>
                <a:ea typeface="ＭＳ Ｐゴシック" charset="0"/>
              </a:rPr>
              <a:t>(40€)</a:t>
            </a:r>
            <a:r>
              <a:rPr lang="fi-FI" dirty="0" smtClean="0">
                <a:latin typeface="Arial" charset="0"/>
                <a:ea typeface="ＭＳ Ｐゴシック" charset="0"/>
              </a:rPr>
              <a:t>.</a:t>
            </a:r>
            <a:endParaRPr lang="fi-FI" dirty="0">
              <a:latin typeface="Arial" charset="0"/>
              <a:ea typeface="ＭＳ Ｐゴシック" charset="0"/>
            </a:endParaRPr>
          </a:p>
          <a:p>
            <a:endParaRPr lang="fi-FI" dirty="0">
              <a:latin typeface="Arial" charset="0"/>
              <a:ea typeface="ＭＳ Ｐゴシック" charset="0"/>
            </a:endParaRPr>
          </a:p>
          <a:p>
            <a:endParaRPr lang="fi-FI" dirty="0">
              <a:latin typeface="Arial" charset="0"/>
              <a:ea typeface="ＭＳ Ｐゴシック" charset="0"/>
            </a:endParaRPr>
          </a:p>
          <a:p>
            <a:endParaRPr lang="fi-FI" dirty="0">
              <a:latin typeface="Arial" charset="0"/>
              <a:ea typeface="ＭＳ Ｐゴシック" charset="0"/>
            </a:endParaRPr>
          </a:p>
          <a:p>
            <a:endParaRPr lang="fi-FI" dirty="0">
              <a:latin typeface="Arial" charset="0"/>
              <a:ea typeface="ＭＳ Ｐゴシック" charset="0"/>
            </a:endParaRPr>
          </a:p>
          <a:p>
            <a:endParaRPr lang="fi-FI" dirty="0">
              <a:latin typeface="Arial" charset="0"/>
              <a:ea typeface="ＭＳ Ｐゴシック" charset="0"/>
            </a:endParaRPr>
          </a:p>
        </p:txBody>
      </p:sp>
      <p:sp>
        <p:nvSpPr>
          <p:cNvPr id="21508" name="Päivämäärän paikkamerkki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fi-FI" sz="1000" dirty="0" smtClean="0">
                <a:solidFill>
                  <a:srgbClr val="0066CC"/>
                </a:solidFill>
              </a:rPr>
              <a:t>1.11.2023</a:t>
            </a:r>
            <a:endParaRPr lang="fi-FI" sz="1000" dirty="0">
              <a:solidFill>
                <a:srgbClr val="0066CC"/>
              </a:solidFill>
            </a:endParaRPr>
          </a:p>
        </p:txBody>
      </p:sp>
      <p:sp>
        <p:nvSpPr>
          <p:cNvPr id="21509" name="Alatunnisteen paikkamerkki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fi-FI" sz="1000" dirty="0">
              <a:solidFill>
                <a:srgbClr val="0066CC"/>
              </a:solidFill>
            </a:endParaRPr>
          </a:p>
        </p:txBody>
      </p:sp>
      <p:sp>
        <p:nvSpPr>
          <p:cNvPr id="21510" name="Dian numeron paikkamerkki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BDABA69-819F-164B-A0D3-D36371A9428E}" type="slidenum">
              <a:rPr lang="fi-FI" sz="1000">
                <a:solidFill>
                  <a:srgbClr val="0066CC"/>
                </a:solidFill>
              </a:rPr>
              <a:pPr/>
              <a:t>13</a:t>
            </a:fld>
            <a:endParaRPr lang="fi-FI" sz="1000">
              <a:solidFill>
                <a:srgbClr val="0066CC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Uuden säätökirjan sääntöjä tulkintoja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/>
              <a:t>Säännöissä painotetaan enemmän tekoa kuin seurausta. Loukkaantuminen ei enää ole määräävä tekijä isoa rangaistusta arvioitaessa. </a:t>
            </a:r>
            <a:r>
              <a:rPr lang="fi-FI" u="sng" dirty="0"/>
              <a:t>Vastustajan piittaamaton vaarantaminen avainasemassa, ei ainoastaan loukkaantu</a:t>
            </a:r>
            <a:r>
              <a:rPr lang="fi-FI" dirty="0"/>
              <a:t>minen.  </a:t>
            </a:r>
          </a:p>
          <a:p>
            <a:pPr lvl="0"/>
            <a:r>
              <a:rPr lang="fi-FI" dirty="0"/>
              <a:t>Kuka tahansa voi ampua rankkarin, ei siis enää ainoastaan rikottu pelaaja</a:t>
            </a:r>
            <a:r>
              <a:rPr lang="fi-FI" dirty="0" smtClean="0"/>
              <a:t>.</a:t>
            </a:r>
          </a:p>
          <a:p>
            <a:r>
              <a:rPr lang="fi-FI" i="1" dirty="0" smtClean="0"/>
              <a:t>Maalivahti </a:t>
            </a:r>
            <a:r>
              <a:rPr lang="fi-FI" i="1" dirty="0"/>
              <a:t>ei saa peittää kiekkoa ilman vastustajan painetta</a:t>
            </a:r>
            <a:r>
              <a:rPr lang="fi-FI" dirty="0"/>
              <a:t>. </a:t>
            </a:r>
            <a:r>
              <a:rPr lang="fi-FI" u="sng" dirty="0"/>
              <a:t>EI </a:t>
            </a:r>
            <a:r>
              <a:rPr lang="fi-FI" u="sng" dirty="0" smtClean="0"/>
              <a:t>OTETA </a:t>
            </a:r>
            <a:r>
              <a:rPr lang="fi-FI" u="sng" dirty="0"/>
              <a:t>KÄYTTÖÖN KOTKAN KUNTOKIEKOSARJASSA</a:t>
            </a:r>
          </a:p>
          <a:p>
            <a:pPr lvl="0"/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 smtClean="0"/>
              <a:t>1.11.2023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Suomen Jääkiekkoliitto / Erotuomarikoulutus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5B44F-0930-CE46-9DDD-0D6F1B7949D6}" type="slidenum">
              <a:rPr lang="fi-FI" smtClean="0"/>
              <a:pPr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30913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Uuden säätökirjan sääntöjä ja tulkintoja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 smtClean="0"/>
              <a:t>Maalialue </a:t>
            </a:r>
            <a:r>
              <a:rPr lang="fi-FI" dirty="0"/>
              <a:t>pienenee.</a:t>
            </a:r>
          </a:p>
          <a:p>
            <a:pPr lvl="0"/>
            <a:r>
              <a:rPr lang="fi-FI" u="sng" dirty="0"/>
              <a:t>Pelaajalle, joka syöksyy kiekkoa kuljettavan vastustajan jalkoihin </a:t>
            </a:r>
            <a:r>
              <a:rPr lang="fi-FI" dirty="0"/>
              <a:t>pelaten ensin kiekon pois</a:t>
            </a:r>
            <a:r>
              <a:rPr lang="fi-FI" b="1" dirty="0"/>
              <a:t> </a:t>
            </a:r>
            <a:r>
              <a:rPr lang="fi-FI" dirty="0"/>
              <a:t>ja sen jälkeen kaataen vastustajan, tuomitaan joka tapauksessa </a:t>
            </a:r>
            <a:r>
              <a:rPr lang="fi-FI" b="1" u="sng" dirty="0"/>
              <a:t>2 min kampituksesta</a:t>
            </a:r>
            <a:r>
              <a:rPr lang="fi-FI" dirty="0"/>
              <a:t>.</a:t>
            </a:r>
          </a:p>
          <a:p>
            <a:pPr lvl="0"/>
            <a:r>
              <a:rPr lang="fi-FI" i="1" dirty="0"/>
              <a:t>Pitkän jälkeisen aloituksen tahallisesta rikkomisesta seuraa varoituksen jälkeen </a:t>
            </a:r>
            <a:r>
              <a:rPr lang="fi-FI" i="1" dirty="0" smtClean="0"/>
              <a:t>rangaistus. </a:t>
            </a:r>
            <a:r>
              <a:rPr lang="fi-FI" u="sng" dirty="0" smtClean="0"/>
              <a:t>EI OTETA </a:t>
            </a:r>
            <a:r>
              <a:rPr lang="fi-FI" u="sng" dirty="0"/>
              <a:t>KÄYTTÖÖN KOTKAN KUNTOKIEKOSARJASSA </a:t>
            </a:r>
          </a:p>
          <a:p>
            <a:pPr lvl="0"/>
            <a:r>
              <a:rPr lang="fi-FI" dirty="0"/>
              <a:t>B-pistealoituksissa ympyrän sisään vain aloittavat pelaajat, muut </a:t>
            </a:r>
            <a:r>
              <a:rPr lang="fi-FI" u="sng" dirty="0"/>
              <a:t>OLTAVA ympyrän ulkopuolella</a:t>
            </a:r>
            <a:r>
              <a:rPr lang="fi-FI" dirty="0"/>
              <a:t>. Aloittavat pelaajat vastakkain suoraan, luistimet aloitusviivojen ulkopuolella ja maila pisteen omalla valkoisella alueella. Kun kaikki valmista sitten vasta kiekko peliin.</a:t>
            </a:r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 smtClean="0"/>
              <a:t>1.11.2023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Suomen Jääkiekkoliitto / Erotuomarikoulutus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5B44F-0930-CE46-9DDD-0D6F1B7949D6}" type="slidenum">
              <a:rPr lang="fi-FI" smtClean="0"/>
              <a:pPr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11992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fi-FI">
                <a:solidFill>
                  <a:schemeClr val="tx1"/>
                </a:solidFill>
                <a:latin typeface="Arial" charset="0"/>
                <a:ea typeface="ＭＳ Ｐゴシック" charset="0"/>
              </a:rPr>
              <a:t>HARRASTE- JA SENIORISÄÄNNÖT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fi-FI" dirty="0">
                <a:latin typeface="Arial" charset="0"/>
                <a:ea typeface="ＭＳ Ｐゴシック" charset="0"/>
              </a:rPr>
              <a:t>Kotka </a:t>
            </a:r>
            <a:r>
              <a:rPr lang="fi-FI" dirty="0" smtClean="0">
                <a:latin typeface="Arial" charset="0"/>
                <a:ea typeface="ＭＳ Ｐゴシック" charset="0"/>
              </a:rPr>
              <a:t>1</a:t>
            </a:r>
            <a:r>
              <a:rPr lang="fi-FI" dirty="0" smtClean="0">
                <a:latin typeface="Arial" charset="0"/>
                <a:ea typeface="ＭＳ Ｐゴシック" charset="0"/>
              </a:rPr>
              <a:t>.11.2023</a:t>
            </a:r>
            <a:endParaRPr lang="fi-FI" dirty="0">
              <a:latin typeface="Arial" charset="0"/>
              <a:ea typeface="ＭＳ Ｐゴシック" charset="0"/>
            </a:endParaRPr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2962275" y="1241425"/>
            <a:ext cx="1857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fi-FI"/>
          </a:p>
        </p:txBody>
      </p:sp>
      <p:pic>
        <p:nvPicPr>
          <p:cNvPr id="9219" name="Picture 2" descr="SJL_SUOMI_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350" y="317500"/>
            <a:ext cx="1109663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ctangle 3"/>
          <p:cNvSpPr>
            <a:spLocks noChangeArrowheads="1"/>
          </p:cNvSpPr>
          <p:nvPr/>
        </p:nvSpPr>
        <p:spPr bwMode="auto">
          <a:xfrm>
            <a:off x="750888" y="3044825"/>
            <a:ext cx="7642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fi-FI" sz="2800" b="1">
                <a:solidFill>
                  <a:schemeClr val="bg1"/>
                </a:solidFill>
              </a:rPr>
              <a:t>Mitä tarvitaan harrastekiekon pelaamiseen?</a:t>
            </a:r>
          </a:p>
        </p:txBody>
      </p:sp>
      <p:sp>
        <p:nvSpPr>
          <p:cNvPr id="9221" name="Päivämäärän paikkamerkki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F2068AB-CA0C-0146-97A9-A77A4DEB6A7A}" type="datetime1">
              <a:rPr lang="fi-FI" sz="1000">
                <a:solidFill>
                  <a:srgbClr val="0066CC"/>
                </a:solidFill>
              </a:rPr>
              <a:pPr/>
              <a:t>23.11.2023</a:t>
            </a:fld>
            <a:endParaRPr lang="fi-FI" sz="1000">
              <a:solidFill>
                <a:srgbClr val="0066CC"/>
              </a:solidFill>
            </a:endParaRPr>
          </a:p>
        </p:txBody>
      </p:sp>
      <p:sp>
        <p:nvSpPr>
          <p:cNvPr id="9222" name="Alatunnisteen paikkamerkki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fi-FI" sz="1000">
                <a:solidFill>
                  <a:srgbClr val="0066CC"/>
                </a:solidFill>
              </a:rPr>
              <a:t>Suomen Jääkiekkoliitto / Erotuomarikoulutus</a:t>
            </a:r>
          </a:p>
        </p:txBody>
      </p:sp>
      <p:sp>
        <p:nvSpPr>
          <p:cNvPr id="9223" name="Dian numeron paikkamerkki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DEBC540-CB37-9340-88DA-98F7370277F5}" type="slidenum">
              <a:rPr lang="fi-FI" sz="1000">
                <a:solidFill>
                  <a:srgbClr val="0066CC"/>
                </a:solidFill>
              </a:rPr>
              <a:pPr/>
              <a:t>3</a:t>
            </a:fld>
            <a:endParaRPr lang="fi-FI" sz="1000">
              <a:solidFill>
                <a:srgbClr val="0066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latin typeface="Arial" charset="0"/>
                <a:ea typeface="ＭＳ Ｐゴシック" charset="0"/>
              </a:rPr>
              <a:t>Mitä tarvitaan?</a:t>
            </a:r>
          </a:p>
        </p:txBody>
      </p:sp>
      <p:sp>
        <p:nvSpPr>
          <p:cNvPr id="11267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400" dirty="0" smtClean="0">
                <a:latin typeface="Arial" charset="0"/>
                <a:ea typeface="ＭＳ Ｐゴシック" charset="0"/>
              </a:rPr>
              <a:t>Sarjamaksu suoritettu erotuomarikerholle</a:t>
            </a:r>
          </a:p>
          <a:p>
            <a:r>
              <a:rPr lang="fi-FI" sz="2400" dirty="0" smtClean="0">
                <a:latin typeface="Arial" charset="0"/>
                <a:ea typeface="ＭＳ Ｐゴシック" charset="0"/>
              </a:rPr>
              <a:t>Voimassaoleva </a:t>
            </a:r>
            <a:r>
              <a:rPr lang="fi-FI" sz="2400" dirty="0" err="1">
                <a:latin typeface="Arial" charset="0"/>
                <a:ea typeface="ＭＳ Ｐゴシック" charset="0"/>
              </a:rPr>
              <a:t>SJL:n</a:t>
            </a:r>
            <a:r>
              <a:rPr lang="fi-FI" sz="2400" dirty="0">
                <a:latin typeface="Arial" charset="0"/>
                <a:ea typeface="ＭＳ Ｐゴシック" charset="0"/>
              </a:rPr>
              <a:t> pelipassi.</a:t>
            </a:r>
          </a:p>
          <a:p>
            <a:r>
              <a:rPr lang="fi-FI" sz="2400" dirty="0">
                <a:latin typeface="Arial" charset="0"/>
                <a:ea typeface="ＭＳ Ｐゴシック" charset="0"/>
              </a:rPr>
              <a:t>Kypärä &amp; visiiri tai kokokasvosuojus.</a:t>
            </a:r>
          </a:p>
          <a:p>
            <a:r>
              <a:rPr lang="fi-FI" sz="2400" dirty="0" smtClean="0">
                <a:latin typeface="Arial" charset="0"/>
                <a:ea typeface="ＭＳ Ｐゴシック" charset="0"/>
              </a:rPr>
              <a:t>Kaulasuoja</a:t>
            </a:r>
          </a:p>
          <a:p>
            <a:endParaRPr lang="fi-FI" sz="2400" dirty="0">
              <a:latin typeface="Arial" charset="0"/>
              <a:ea typeface="ＭＳ Ｐゴシック" charset="0"/>
            </a:endParaRPr>
          </a:p>
          <a:p>
            <a:r>
              <a:rPr lang="fi-FI" sz="2400" dirty="0">
                <a:latin typeface="Arial" charset="0"/>
                <a:ea typeface="ＭＳ Ｐゴシック" charset="0"/>
              </a:rPr>
              <a:t>Maalivahdit:</a:t>
            </a:r>
          </a:p>
          <a:p>
            <a:pPr lvl="1"/>
            <a:r>
              <a:rPr lang="fi-FI" sz="1800" dirty="0">
                <a:latin typeface="Arial" charset="0"/>
                <a:ea typeface="ＭＳ Ｐゴシック" charset="0"/>
              </a:rPr>
              <a:t>Harraste- ja seniorisarjoissa saa pelata kaikilla maalivahdeille valmistetuilla varusteilla, jotka täyttävät sääntökirjan 2002-2006 vaatimukset.</a:t>
            </a:r>
          </a:p>
          <a:p>
            <a:pPr marL="0" indent="0">
              <a:buNone/>
            </a:pPr>
            <a:endParaRPr lang="fi-FI" sz="2400" dirty="0">
              <a:latin typeface="Arial" charset="0"/>
              <a:ea typeface="ＭＳ Ｐゴシック" charset="0"/>
            </a:endParaRPr>
          </a:p>
          <a:p>
            <a:endParaRPr lang="fi-FI" dirty="0">
              <a:latin typeface="Arial" charset="0"/>
              <a:ea typeface="ＭＳ Ｐゴシック" charset="0"/>
            </a:endParaRPr>
          </a:p>
        </p:txBody>
      </p:sp>
      <p:sp>
        <p:nvSpPr>
          <p:cNvPr id="11268" name="Alatunnisteen paikkamerkki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fi-FI" sz="1000">
              <a:solidFill>
                <a:srgbClr val="0066CC"/>
              </a:solidFill>
            </a:endParaRPr>
          </a:p>
        </p:txBody>
      </p:sp>
      <p:sp>
        <p:nvSpPr>
          <p:cNvPr id="11269" name="Päivämäärän paikkamerkki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fi-FI" sz="1000" dirty="0">
              <a:solidFill>
                <a:srgbClr val="0066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Joukkueen kokoonpano + pöytäkirja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Joukkue toimittaa pelaajaluettelon ensimmäisen ottelun yhteydessä</a:t>
            </a:r>
          </a:p>
          <a:p>
            <a:r>
              <a:rPr lang="fi-FI" dirty="0" smtClean="0"/>
              <a:t>Pelaajien nimet (etu- ja sukunimi) ja pelinumero kirjoitetaan ottelupöytäkirjaan</a:t>
            </a:r>
          </a:p>
          <a:p>
            <a:r>
              <a:rPr lang="fi-FI" dirty="0" smtClean="0"/>
              <a:t>Joukkuetta saa täydentää 1+10 asti ”lainamiehillä” (Kotkan kuntokiekkosarjassa pelaavilla pelaajilla)</a:t>
            </a:r>
          </a:p>
          <a:p>
            <a:r>
              <a:rPr lang="fi-FI" dirty="0" smtClean="0"/>
              <a:t>Lainapelaajista ilmoitettava ottelun erotuomareille ja vastustajan joukkueenjohtajalle ja ne merkittävä pöytäkirjaan, etu- ja sukunimi</a:t>
            </a:r>
            <a:r>
              <a:rPr lang="fi-FI" dirty="0"/>
              <a:t> </a:t>
            </a:r>
            <a:r>
              <a:rPr lang="fi-FI" dirty="0" smtClean="0"/>
              <a:t>ja pelinumero/LP</a:t>
            </a:r>
          </a:p>
          <a:p>
            <a:r>
              <a:rPr lang="fi-FI" dirty="0" smtClean="0"/>
              <a:t>Maalivahtien lainaaminen sallittua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CA221-8C1E-B54C-B246-3EF515D28ED6}" type="datetime1">
              <a:rPr lang="fi-FI" smtClean="0"/>
              <a:pPr/>
              <a:t>23.11.2023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5B44F-0930-CE46-9DDD-0D6F1B7949D6}" type="slidenum">
              <a:rPr lang="fi-FI" smtClean="0"/>
              <a:pPr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7623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fi-FI"/>
          </a:p>
        </p:txBody>
      </p:sp>
      <p:pic>
        <p:nvPicPr>
          <p:cNvPr id="12291" name="Picture 2" descr="SJL_SUOMI_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350" y="317500"/>
            <a:ext cx="1109663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ctangle 3"/>
          <p:cNvSpPr>
            <a:spLocks noChangeArrowheads="1"/>
          </p:cNvSpPr>
          <p:nvPr/>
        </p:nvSpPr>
        <p:spPr bwMode="auto">
          <a:xfrm>
            <a:off x="3360738" y="3044825"/>
            <a:ext cx="2422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fi-FI" sz="2800" b="1">
                <a:solidFill>
                  <a:schemeClr val="bg1"/>
                </a:solidFill>
              </a:rPr>
              <a:t>Pelisäännöt?</a:t>
            </a:r>
          </a:p>
        </p:txBody>
      </p:sp>
      <p:sp>
        <p:nvSpPr>
          <p:cNvPr id="12293" name="Päivämäärän paikkamerkki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A3250E3-2837-044D-9F4C-2841379E42C3}" type="datetime1">
              <a:rPr lang="fi-FI" sz="1000">
                <a:solidFill>
                  <a:srgbClr val="0066CC"/>
                </a:solidFill>
              </a:rPr>
              <a:pPr/>
              <a:t>23.11.2023</a:t>
            </a:fld>
            <a:endParaRPr lang="fi-FI" sz="1000">
              <a:solidFill>
                <a:srgbClr val="0066CC"/>
              </a:solidFill>
            </a:endParaRPr>
          </a:p>
        </p:txBody>
      </p:sp>
      <p:sp>
        <p:nvSpPr>
          <p:cNvPr id="12294" name="Alatunnisteen paikkamerkki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fi-FI" sz="1000">
                <a:solidFill>
                  <a:srgbClr val="0066CC"/>
                </a:solidFill>
              </a:rPr>
              <a:t>Suomen Jääkiekkoliitto / Erotuomarikoulutus</a:t>
            </a:r>
          </a:p>
        </p:txBody>
      </p:sp>
      <p:sp>
        <p:nvSpPr>
          <p:cNvPr id="12295" name="Dian numeron paikkamerkki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0815462-4E75-5545-B189-33088AE41FCB}" type="slidenum">
              <a:rPr lang="fi-FI" sz="1000">
                <a:solidFill>
                  <a:srgbClr val="0066CC"/>
                </a:solidFill>
              </a:rPr>
              <a:pPr/>
              <a:t>6</a:t>
            </a:fld>
            <a:endParaRPr lang="fi-FI" sz="1000">
              <a:solidFill>
                <a:srgbClr val="0066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Otsikko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7920038" cy="914400"/>
          </a:xfrm>
        </p:spPr>
        <p:txBody>
          <a:bodyPr/>
          <a:lstStyle/>
          <a:p>
            <a:r>
              <a:rPr lang="fi-FI" sz="2000">
                <a:latin typeface="Arial" charset="0"/>
                <a:ea typeface="ＭＳ Ｐゴシック" charset="0"/>
              </a:rPr>
              <a:t>PELISÄÄNNÖT</a:t>
            </a:r>
          </a:p>
        </p:txBody>
      </p:sp>
      <p:sp>
        <p:nvSpPr>
          <p:cNvPr id="14339" name="Sisällön paikkamerkki 2"/>
          <p:cNvSpPr>
            <a:spLocks noGrp="1"/>
          </p:cNvSpPr>
          <p:nvPr>
            <p:ph idx="1"/>
          </p:nvPr>
        </p:nvSpPr>
        <p:spPr>
          <a:xfrm>
            <a:off x="685800" y="1484313"/>
            <a:ext cx="7772400" cy="4230687"/>
          </a:xfrm>
        </p:spPr>
        <p:txBody>
          <a:bodyPr/>
          <a:lstStyle/>
          <a:p>
            <a:r>
              <a:rPr lang="fi-FI" sz="2400" dirty="0">
                <a:latin typeface="Arial" charset="0"/>
                <a:ea typeface="ＭＳ Ｐゴシック" charset="0"/>
              </a:rPr>
              <a:t>Lyöntilaukaus on kielletty. </a:t>
            </a:r>
          </a:p>
          <a:p>
            <a:pPr lvl="1"/>
            <a:r>
              <a:rPr lang="fi-FI" sz="2000" dirty="0">
                <a:latin typeface="Arial" charset="0"/>
                <a:ea typeface="ＭＳ Ｐゴシック" charset="0"/>
              </a:rPr>
              <a:t>Lyöntilaukauksen raja on kiekon lyönti </a:t>
            </a:r>
            <a:r>
              <a:rPr lang="fi-FI" sz="2000" dirty="0" smtClean="0">
                <a:latin typeface="Arial" charset="0"/>
                <a:ea typeface="ＭＳ Ｐゴシック" charset="0"/>
              </a:rPr>
              <a:t>jäästä kohotetulla </a:t>
            </a:r>
            <a:r>
              <a:rPr lang="fi-FI" sz="2000" dirty="0">
                <a:latin typeface="Arial" charset="0"/>
                <a:ea typeface="ＭＳ Ｐゴシック" charset="0"/>
              </a:rPr>
              <a:t>mailalla. </a:t>
            </a:r>
            <a:endParaRPr lang="fi-FI" sz="2000" dirty="0" smtClean="0">
              <a:latin typeface="Arial" charset="0"/>
              <a:ea typeface="ＭＳ Ｐゴシック" charset="0"/>
            </a:endParaRPr>
          </a:p>
          <a:p>
            <a:pPr lvl="1"/>
            <a:r>
              <a:rPr lang="fi-FI" sz="2000" dirty="0" smtClean="0">
                <a:latin typeface="Arial" charset="0"/>
                <a:ea typeface="ＭＳ Ｐゴシック" charset="0"/>
              </a:rPr>
              <a:t>Lyöntilaukauksesta </a:t>
            </a:r>
            <a:r>
              <a:rPr lang="fi-FI" sz="2000" dirty="0">
                <a:latin typeface="Arial" charset="0"/>
                <a:ea typeface="ＭＳ Ｐゴシック" charset="0"/>
              </a:rPr>
              <a:t>tuomitaan pieni </a:t>
            </a:r>
            <a:r>
              <a:rPr lang="fi-FI" sz="2000" dirty="0" smtClean="0">
                <a:latin typeface="Arial" charset="0"/>
                <a:ea typeface="ＭＳ Ｐゴシック" charset="0"/>
              </a:rPr>
              <a:t>rangaistus.</a:t>
            </a:r>
          </a:p>
          <a:p>
            <a:pPr lvl="1"/>
            <a:r>
              <a:rPr lang="fi-FI" sz="2000" dirty="0" smtClean="0">
                <a:latin typeface="Arial" charset="0"/>
                <a:ea typeface="ＭＳ Ｐゴシック" charset="0"/>
              </a:rPr>
              <a:t>Mikäli </a:t>
            </a:r>
            <a:r>
              <a:rPr lang="fi-FI" sz="2000" dirty="0">
                <a:latin typeface="Arial" charset="0"/>
                <a:ea typeface="ＭＳ Ｐゴシック" charset="0"/>
              </a:rPr>
              <a:t>pelaaja hämää ja on tekevinään lyöntilaukauksen, peli katkaistaan ja aloitus siirretään rikkoneen joukkueen puolustusalueen aloituspisteelle</a:t>
            </a:r>
            <a:r>
              <a:rPr lang="fi-FI" sz="2000" dirty="0" smtClean="0">
                <a:latin typeface="Arial" charset="0"/>
                <a:ea typeface="ＭＳ Ｐゴシック" charset="0"/>
              </a:rPr>
              <a:t>.</a:t>
            </a:r>
          </a:p>
          <a:p>
            <a:pPr lvl="1"/>
            <a:endParaRPr lang="fi-FI" b="1" dirty="0">
              <a:latin typeface="Arial" charset="0"/>
              <a:ea typeface="ＭＳ Ｐゴシック" charset="0"/>
            </a:endParaRPr>
          </a:p>
          <a:p>
            <a:r>
              <a:rPr lang="fi-FI" sz="2400" dirty="0">
                <a:latin typeface="Arial" charset="0"/>
                <a:ea typeface="ＭＳ Ｐゴシック" charset="0"/>
              </a:rPr>
              <a:t>Korkealla mailalla pelaaminen</a:t>
            </a:r>
          </a:p>
          <a:p>
            <a:pPr lvl="1"/>
            <a:r>
              <a:rPr lang="fi-FI" sz="2000" dirty="0">
                <a:latin typeface="Arial" charset="0"/>
                <a:ea typeface="ＭＳ Ｐゴシック" charset="0"/>
              </a:rPr>
              <a:t>Korkealla mailalla pelaamisessa noudatetaan normaalia korkean mailan säännöstöä.</a:t>
            </a:r>
          </a:p>
          <a:p>
            <a:pPr>
              <a:buFontTx/>
              <a:buNone/>
            </a:pPr>
            <a:endParaRPr lang="fi-FI" dirty="0">
              <a:latin typeface="Arial" charset="0"/>
              <a:ea typeface="ＭＳ Ｐゴシック" charset="0"/>
            </a:endParaRPr>
          </a:p>
        </p:txBody>
      </p:sp>
      <p:sp>
        <p:nvSpPr>
          <p:cNvPr id="14340" name="Päivämäärän paikkamerkki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fi-FI" sz="1000" dirty="0" smtClean="0">
                <a:solidFill>
                  <a:srgbClr val="0066CC"/>
                </a:solidFill>
              </a:rPr>
              <a:t>1.11.2023</a:t>
            </a:r>
            <a:endParaRPr lang="fi-FI" sz="1000" dirty="0">
              <a:solidFill>
                <a:srgbClr val="0066CC"/>
              </a:solidFill>
            </a:endParaRPr>
          </a:p>
        </p:txBody>
      </p:sp>
      <p:sp>
        <p:nvSpPr>
          <p:cNvPr id="14341" name="Alatunnisteen paikkamerkki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fi-FI" sz="1000" dirty="0">
              <a:solidFill>
                <a:srgbClr val="0066CC"/>
              </a:solidFill>
            </a:endParaRPr>
          </a:p>
        </p:txBody>
      </p:sp>
      <p:sp>
        <p:nvSpPr>
          <p:cNvPr id="14342" name="Dian numeron paikkamerkki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8CB97C4-DE0E-FC48-ADF5-908DFE2468A6}" type="slidenum">
              <a:rPr lang="fi-FI" sz="1000">
                <a:solidFill>
                  <a:srgbClr val="0066CC"/>
                </a:solidFill>
              </a:rPr>
              <a:pPr/>
              <a:t>7</a:t>
            </a:fld>
            <a:endParaRPr lang="fi-FI" sz="1000">
              <a:solidFill>
                <a:srgbClr val="0066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tsikko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7920038" cy="914400"/>
          </a:xfrm>
        </p:spPr>
        <p:txBody>
          <a:bodyPr/>
          <a:lstStyle/>
          <a:p>
            <a:r>
              <a:rPr lang="fi-FI" sz="2000">
                <a:latin typeface="Arial" charset="0"/>
                <a:ea typeface="ＭＳ Ｐゴシック" charset="0"/>
              </a:rPr>
              <a:t>PELISÄÄNNÖT</a:t>
            </a:r>
          </a:p>
        </p:txBody>
      </p:sp>
      <p:sp>
        <p:nvSpPr>
          <p:cNvPr id="15363" name="Sisällön paikkamerkki 2"/>
          <p:cNvSpPr>
            <a:spLocks noGrp="1"/>
          </p:cNvSpPr>
          <p:nvPr>
            <p:ph idx="1"/>
          </p:nvPr>
        </p:nvSpPr>
        <p:spPr>
          <a:xfrm>
            <a:off x="685800" y="1484313"/>
            <a:ext cx="7772400" cy="4230687"/>
          </a:xfrm>
        </p:spPr>
        <p:txBody>
          <a:bodyPr/>
          <a:lstStyle/>
          <a:p>
            <a:r>
              <a:rPr lang="fi-FI" sz="2400" b="1" dirty="0">
                <a:latin typeface="Arial" charset="0"/>
                <a:ea typeface="ＭＳ Ｐゴシック" charset="0"/>
              </a:rPr>
              <a:t>Taklaukset on kielletty</a:t>
            </a:r>
            <a:r>
              <a:rPr lang="fi-FI" sz="2400" dirty="0">
                <a:latin typeface="Arial" charset="0"/>
                <a:ea typeface="ＭＳ Ｐゴシック" charset="0"/>
              </a:rPr>
              <a:t>. </a:t>
            </a:r>
          </a:p>
          <a:p>
            <a:pPr lvl="1"/>
            <a:r>
              <a:rPr lang="fi-FI" sz="2000" dirty="0">
                <a:latin typeface="Arial" charset="0"/>
                <a:ea typeface="ＭＳ Ｐゴシック" charset="0"/>
              </a:rPr>
              <a:t>Kiilaaminen on sallittu, määräävä tekijä on sama luistelusuunta</a:t>
            </a:r>
            <a:r>
              <a:rPr lang="fi-FI" sz="2000" dirty="0" smtClean="0">
                <a:latin typeface="Arial" charset="0"/>
                <a:ea typeface="ＭＳ Ｐゴシック" charset="0"/>
              </a:rPr>
              <a:t>. </a:t>
            </a:r>
            <a:r>
              <a:rPr lang="fi-FI" sz="2000" u="sng" dirty="0" smtClean="0">
                <a:latin typeface="Arial" charset="0"/>
                <a:ea typeface="ＭＳ Ｐゴシック" charset="0"/>
              </a:rPr>
              <a:t>HUOM kiilaamisessa ei ole taklausliikettä</a:t>
            </a:r>
            <a:endParaRPr lang="fi-FI" u="sng" dirty="0">
              <a:latin typeface="Arial" charset="0"/>
              <a:ea typeface="ＭＳ Ｐゴシック" charset="0"/>
            </a:endParaRPr>
          </a:p>
          <a:p>
            <a:r>
              <a:rPr lang="fi-FI" dirty="0">
                <a:latin typeface="Arial" charset="0"/>
                <a:ea typeface="ＭＳ Ｐゴシック" charset="0"/>
              </a:rPr>
              <a:t>Laitataklauksesta, selästä taklaamisesta ja päähän kohdistuvista taklauksista tuomitaan erotuomarin harkinnan mukaan </a:t>
            </a:r>
            <a:r>
              <a:rPr lang="fi-FI" b="1" u="sng" dirty="0">
                <a:latin typeface="Arial" charset="0"/>
                <a:ea typeface="ＭＳ Ｐゴシック" charset="0"/>
              </a:rPr>
              <a:t>iso rangaistus </a:t>
            </a:r>
            <a:r>
              <a:rPr lang="fi-FI" b="1" u="sng" dirty="0" smtClean="0">
                <a:latin typeface="Arial" charset="0"/>
                <a:ea typeface="ＭＳ Ｐゴシック" charset="0"/>
              </a:rPr>
              <a:t>ja pelirangaistus </a:t>
            </a:r>
            <a:r>
              <a:rPr lang="fi-FI" b="1" u="sng" dirty="0">
                <a:latin typeface="Arial" charset="0"/>
                <a:ea typeface="ＭＳ Ｐゴシック" charset="0"/>
              </a:rPr>
              <a:t>tai </a:t>
            </a:r>
            <a:r>
              <a:rPr lang="fi-FI" b="1" u="sng" dirty="0" smtClean="0">
                <a:latin typeface="Arial" charset="0"/>
                <a:ea typeface="ＭＳ Ｐゴシック" charset="0"/>
              </a:rPr>
              <a:t>ottelurangaistus</a:t>
            </a:r>
          </a:p>
          <a:p>
            <a:r>
              <a:rPr lang="fi-FI" dirty="0" smtClean="0">
                <a:latin typeface="Arial" charset="0"/>
                <a:ea typeface="ＭＳ Ｐゴシック" charset="0"/>
              </a:rPr>
              <a:t>Keihästämisestä ja mailanpäällä lyömisestä tuomitaan erotuomarin harkinnan mukaan </a:t>
            </a:r>
            <a:r>
              <a:rPr lang="fi-FI" b="1" u="sng" dirty="0">
                <a:latin typeface="Arial" charset="0"/>
                <a:ea typeface="ＭＳ Ｐゴシック" charset="0"/>
              </a:rPr>
              <a:t>iso rangaistus ja pelirangaistus tai </a:t>
            </a:r>
            <a:r>
              <a:rPr lang="fi-FI" b="1" u="sng" dirty="0" smtClean="0">
                <a:latin typeface="Arial" charset="0"/>
                <a:ea typeface="ＭＳ Ｐゴシック" charset="0"/>
              </a:rPr>
              <a:t>ottelurangaistus. Mikäli osuu tuomitaan OR.</a:t>
            </a:r>
            <a:endParaRPr lang="fi-FI" dirty="0">
              <a:latin typeface="Arial" charset="0"/>
              <a:ea typeface="ＭＳ Ｐゴシック" charset="0"/>
            </a:endParaRPr>
          </a:p>
          <a:p>
            <a:r>
              <a:rPr lang="fi-FI" dirty="0">
                <a:latin typeface="Arial" charset="0"/>
                <a:ea typeface="ＭＳ Ｐゴシック" charset="0"/>
              </a:rPr>
              <a:t>Molemmat joukkueet saavat vaihtaa pelaajia vapaasti pitkän kiekon jälkeen.</a:t>
            </a:r>
          </a:p>
        </p:txBody>
      </p:sp>
      <p:sp>
        <p:nvSpPr>
          <p:cNvPr id="15364" name="Päivämäärän paikkamerkki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fi-FI" sz="1000" dirty="0" smtClean="0">
                <a:solidFill>
                  <a:srgbClr val="0066CC"/>
                </a:solidFill>
              </a:rPr>
              <a:t>1.11.2023</a:t>
            </a:r>
            <a:endParaRPr lang="fi-FI" sz="1000" dirty="0">
              <a:solidFill>
                <a:srgbClr val="0066CC"/>
              </a:solidFill>
            </a:endParaRPr>
          </a:p>
        </p:txBody>
      </p:sp>
      <p:sp>
        <p:nvSpPr>
          <p:cNvPr id="15365" name="Alatunnisteen paikkamerkki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fi-FI" sz="1000" dirty="0">
              <a:solidFill>
                <a:srgbClr val="0066CC"/>
              </a:solidFill>
            </a:endParaRPr>
          </a:p>
        </p:txBody>
      </p:sp>
      <p:sp>
        <p:nvSpPr>
          <p:cNvPr id="15366" name="Dian numeron paikkamerkki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16660C5-A9B7-DB43-B314-E719A1DF18E8}" type="slidenum">
              <a:rPr lang="fi-FI" sz="1000">
                <a:solidFill>
                  <a:srgbClr val="0066CC"/>
                </a:solidFill>
              </a:rPr>
              <a:pPr/>
              <a:t>8</a:t>
            </a:fld>
            <a:endParaRPr lang="fi-FI" sz="1000">
              <a:solidFill>
                <a:srgbClr val="0066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fi-FI"/>
          </a:p>
        </p:txBody>
      </p:sp>
      <p:pic>
        <p:nvPicPr>
          <p:cNvPr id="16387" name="Picture 2" descr="SJL_SUOMI_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350" y="317500"/>
            <a:ext cx="1109663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3140075" y="3044825"/>
            <a:ext cx="2863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fi-FI" sz="2800" b="1">
                <a:solidFill>
                  <a:schemeClr val="bg1"/>
                </a:solidFill>
              </a:rPr>
              <a:t>Rangaistukset?</a:t>
            </a:r>
          </a:p>
        </p:txBody>
      </p:sp>
      <p:sp>
        <p:nvSpPr>
          <p:cNvPr id="16389" name="Päivämäärän paikkamerkki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4D74E6F-8920-184E-8DF8-12C44EAE94F3}" type="datetime1">
              <a:rPr lang="fi-FI" sz="1000">
                <a:solidFill>
                  <a:srgbClr val="0066CC"/>
                </a:solidFill>
              </a:rPr>
              <a:pPr/>
              <a:t>23.11.2023</a:t>
            </a:fld>
            <a:endParaRPr lang="fi-FI" sz="1000">
              <a:solidFill>
                <a:srgbClr val="0066CC"/>
              </a:solidFill>
            </a:endParaRPr>
          </a:p>
        </p:txBody>
      </p:sp>
      <p:sp>
        <p:nvSpPr>
          <p:cNvPr id="16390" name="Alatunnisteen paikkamerkki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fi-FI" sz="1000" dirty="0">
              <a:solidFill>
                <a:srgbClr val="0066CC"/>
              </a:solidFill>
            </a:endParaRPr>
          </a:p>
        </p:txBody>
      </p:sp>
      <p:sp>
        <p:nvSpPr>
          <p:cNvPr id="16391" name="Dian numeron paikkamerkki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00E6EFE-E144-344B-8FAF-3D8B52273B74}" type="slidenum">
              <a:rPr lang="fi-FI" sz="1000">
                <a:solidFill>
                  <a:srgbClr val="0066CC"/>
                </a:solidFill>
              </a:rPr>
              <a:pPr/>
              <a:t>9</a:t>
            </a:fld>
            <a:endParaRPr lang="fi-FI" sz="1000">
              <a:solidFill>
                <a:srgbClr val="0066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MS PGothic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MS PGothic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uusi pohja tuomarilogo</Template>
  <TotalTime>0</TotalTime>
  <Words>693</Words>
  <Application>Microsoft Office PowerPoint</Application>
  <PresentationFormat>On-screen Show (4:3)</PresentationFormat>
  <Paragraphs>118</Paragraphs>
  <Slides>15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ＭＳ Ｐゴシック</vt:lpstr>
      <vt:lpstr>ＭＳ Ｐゴシック</vt:lpstr>
      <vt:lpstr>Arial</vt:lpstr>
      <vt:lpstr>Calibri</vt:lpstr>
      <vt:lpstr>Times New Roman</vt:lpstr>
      <vt:lpstr>Wingdings</vt:lpstr>
      <vt:lpstr>Blank Presentation</vt:lpstr>
      <vt:lpstr>Mukautettu suunnittelumalli</vt:lpstr>
      <vt:lpstr>Photo Editor -valokuva</vt:lpstr>
      <vt:lpstr>Kotkan jääkiekkoerotuomarit ry</vt:lpstr>
      <vt:lpstr>HARRASTE- JA SENIORISÄÄNNÖT</vt:lpstr>
      <vt:lpstr>PowerPoint Presentation</vt:lpstr>
      <vt:lpstr>Mitä tarvitaan?</vt:lpstr>
      <vt:lpstr>Joukkueen kokoonpano + pöytäkirja</vt:lpstr>
      <vt:lpstr>PowerPoint Presentation</vt:lpstr>
      <vt:lpstr>PELISÄÄNNÖT</vt:lpstr>
      <vt:lpstr>PELISÄÄNNÖT</vt:lpstr>
      <vt:lpstr>PowerPoint Presentation</vt:lpstr>
      <vt:lpstr>RANGAISTUKSET</vt:lpstr>
      <vt:lpstr>RANGAISTUKSET</vt:lpstr>
      <vt:lpstr>RANGAISTUKSET</vt:lpstr>
      <vt:lpstr>Tämän kauden teemat ja painotukset Kotkan harrastekiekossa</vt:lpstr>
      <vt:lpstr>Uuden säätökirjan sääntöjä tulkintoja </vt:lpstr>
      <vt:lpstr>Uuden säätökirjan sääntöjä ja tulkintoja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Esityspohja, erotuomarit</dc:title>
  <dc:creator/>
  <cp:lastModifiedBy/>
  <cp:revision>1</cp:revision>
  <dcterms:created xsi:type="dcterms:W3CDTF">2011-06-10T11:10:49Z</dcterms:created>
  <dcterms:modified xsi:type="dcterms:W3CDTF">2023-11-23T15:58:39Z</dcterms:modified>
</cp:coreProperties>
</file>